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Lst>
  <p:notesMasterIdLst>
    <p:notesMasterId r:id="rId97"/>
  </p:notesMasterIdLst>
  <p:handoutMasterIdLst>
    <p:handoutMasterId r:id="rId98"/>
  </p:handoutMasterIdLst>
  <p:sldIdLst>
    <p:sldId id="332" r:id="rId3"/>
    <p:sldId id="337" r:id="rId4"/>
    <p:sldId id="354" r:id="rId5"/>
    <p:sldId id="357" r:id="rId6"/>
    <p:sldId id="360" r:id="rId7"/>
    <p:sldId id="362" r:id="rId8"/>
    <p:sldId id="364" r:id="rId9"/>
    <p:sldId id="538" r:id="rId10"/>
    <p:sldId id="370" r:id="rId11"/>
    <p:sldId id="371" r:id="rId12"/>
    <p:sldId id="546" r:id="rId13"/>
    <p:sldId id="378" r:id="rId14"/>
    <p:sldId id="343" r:id="rId15"/>
    <p:sldId id="379" r:id="rId16"/>
    <p:sldId id="380" r:id="rId17"/>
    <p:sldId id="539" r:id="rId18"/>
    <p:sldId id="540" r:id="rId19"/>
    <p:sldId id="541" r:id="rId20"/>
    <p:sldId id="542" r:id="rId21"/>
    <p:sldId id="543" r:id="rId22"/>
    <p:sldId id="544" r:id="rId23"/>
    <p:sldId id="386" r:id="rId24"/>
    <p:sldId id="456" r:id="rId25"/>
    <p:sldId id="457" r:id="rId26"/>
    <p:sldId id="458" r:id="rId27"/>
    <p:sldId id="459" r:id="rId28"/>
    <p:sldId id="387" r:id="rId29"/>
    <p:sldId id="388" r:id="rId30"/>
    <p:sldId id="389" r:id="rId31"/>
    <p:sldId id="390"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6" r:id="rId55"/>
    <p:sldId id="414" r:id="rId56"/>
    <p:sldId id="415" r:id="rId57"/>
    <p:sldId id="381" r:id="rId58"/>
    <p:sldId id="421" r:id="rId59"/>
    <p:sldId id="422" r:id="rId60"/>
    <p:sldId id="423" r:id="rId61"/>
    <p:sldId id="424" r:id="rId62"/>
    <p:sldId id="425" r:id="rId63"/>
    <p:sldId id="460" r:id="rId64"/>
    <p:sldId id="461" r:id="rId65"/>
    <p:sldId id="462" r:id="rId66"/>
    <p:sldId id="463" r:id="rId67"/>
    <p:sldId id="464" r:id="rId68"/>
    <p:sldId id="426" r:id="rId69"/>
    <p:sldId id="465" r:id="rId70"/>
    <p:sldId id="466" r:id="rId71"/>
    <p:sldId id="467" r:id="rId72"/>
    <p:sldId id="468" r:id="rId73"/>
    <p:sldId id="469" r:id="rId74"/>
    <p:sldId id="470" r:id="rId75"/>
    <p:sldId id="471" r:id="rId76"/>
    <p:sldId id="431" r:id="rId77"/>
    <p:sldId id="432" r:id="rId78"/>
    <p:sldId id="472" r:id="rId79"/>
    <p:sldId id="438" r:id="rId80"/>
    <p:sldId id="440" r:id="rId81"/>
    <p:sldId id="441" r:id="rId82"/>
    <p:sldId id="442" r:id="rId83"/>
    <p:sldId id="443" r:id="rId84"/>
    <p:sldId id="446" r:id="rId85"/>
    <p:sldId id="447" r:id="rId86"/>
    <p:sldId id="448" r:id="rId87"/>
    <p:sldId id="449" r:id="rId88"/>
    <p:sldId id="473" r:id="rId89"/>
    <p:sldId id="474" r:id="rId90"/>
    <p:sldId id="475" r:id="rId91"/>
    <p:sldId id="478" r:id="rId92"/>
    <p:sldId id="479" r:id="rId93"/>
    <p:sldId id="480" r:id="rId94"/>
    <p:sldId id="481" r:id="rId95"/>
    <p:sldId id="450" r:id="rId96"/>
  </p:sldIdLst>
  <p:sldSz cx="9144000" cy="6858000" type="screen4x3"/>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66"/>
    <a:srgbClr val="3366CC"/>
    <a:srgbClr val="003399"/>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6" autoAdjust="0"/>
    <p:restoredTop sz="96723" autoAdjust="0"/>
  </p:normalViewPr>
  <p:slideViewPr>
    <p:cSldViewPr>
      <p:cViewPr varScale="1">
        <p:scale>
          <a:sx n="114" d="100"/>
          <a:sy n="114" d="100"/>
        </p:scale>
        <p:origin x="-1554"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CFFC39-3AF6-8048-8D2D-0B9CBEDA9E0F}" type="datetimeFigureOut">
              <a:rPr lang="en-US" smtClean="0"/>
              <a:t>10/7/2022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1F6DB-D364-0A40-9E0D-3DD3F1C3C9F7}" type="slidenum">
              <a:rPr lang="en-US" smtClean="0"/>
              <a:t>‹#›</a:t>
            </a:fld>
            <a:endParaRPr lang="en-US"/>
          </a:p>
        </p:txBody>
      </p:sp>
    </p:spTree>
    <p:extLst>
      <p:ext uri="{BB962C8B-B14F-4D97-AF65-F5344CB8AC3E}">
        <p14:creationId xmlns:p14="http://schemas.microsoft.com/office/powerpoint/2010/main" val="1543602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ln>
          <a:effectLst/>
        </p:spPr>
      </p:sp>
      <p:sp>
        <p:nvSpPr>
          <p:cNvPr id="15362" name="Rectangle 2"/>
          <p:cNvSpPr>
            <a:spLocks noGrp="1" noChangeArrowheads="1"/>
          </p:cNvSpPr>
          <p:nvPr>
            <p:ph type="body" sz="quarter" idx="1"/>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237542"/>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2pPr>
    <a:lvl3pPr marL="9144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3pPr>
    <a:lvl4pPr marL="13716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4pPr>
    <a:lvl5pPr marL="1828800" algn="l" rtl="0" fontAlgn="base">
      <a:spcBef>
        <a:spcPct val="0"/>
      </a:spcBef>
      <a:spcAft>
        <a:spcPct val="0"/>
      </a:spcAft>
      <a:defRPr sz="1200" kern="1200">
        <a:solidFill>
          <a:schemeClr val="tx1"/>
        </a:solidFill>
        <a:latin typeface="Gill Sans" charset="0"/>
        <a:ea typeface="MS PGothic" panose="020B0600070205080204" pitchFamily="-9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xfrm>
            <a:off x="3884613" y="8685213"/>
            <a:ext cx="2971800" cy="457200"/>
          </a:xfrm>
          <a:prstGeom prst="rect">
            <a:avLst/>
          </a:prstGeom>
          <a:noFill/>
          <a:ln>
            <a:miter lim="800000"/>
          </a:ln>
        </p:spPr>
        <p:txBody>
          <a:bodyPr/>
          <a:lstStyle/>
          <a:p>
            <a:fld id="{0837F431-4BE7-4972-AB5A-CD5E055E5B3C}" type="slidenum">
              <a:rPr lang="en-US" altLang="zh-CN" smtClean="0">
                <a:latin typeface="Arial" panose="020B0604020202020204" pitchFamily="34" charset="0"/>
              </a:rPr>
              <a:t>6</a:t>
            </a:fld>
            <a:endParaRPr lang="en-US" altLang="zh-CN">
              <a:latin typeface="Arial" panose="020B0604020202020204" pitchFamily="34" charset="0"/>
            </a:endParaRPr>
          </a:p>
        </p:txBody>
      </p:sp>
      <p:sp>
        <p:nvSpPr>
          <p:cNvPr id="105475" name="Rectangle 2"/>
          <p:cNvSpPr>
            <a:spLocks noGrp="1" noRot="1" noChangeAspect="1" noChangeArrowheads="1" noTextEdit="1"/>
          </p:cNvSpPr>
          <p:nvPr>
            <p:ph type="sldImg"/>
          </p:nvPr>
        </p:nvSpPr>
        <p:spPr/>
      </p:sp>
      <p:sp>
        <p:nvSpPr>
          <p:cNvPr id="105476" name="Rectangle 3"/>
          <p:cNvSpPr>
            <a:spLocks noGrp="1" noChangeArrowheads="1"/>
          </p:cNvSpPr>
          <p:nvPr>
            <p:ph type="body" idx="1"/>
          </p:nvPr>
        </p:nvSpPr>
        <p:spPr>
          <a:xfrm>
            <a:off x="914400" y="4343400"/>
            <a:ext cx="5029200" cy="4114800"/>
          </a:xfrm>
          <a:noFill/>
        </p:spPr>
        <p:txBody>
          <a:bodyPr/>
          <a:lstStyle/>
          <a:p>
            <a:pPr eaLnBrk="1" hangingPunct="1"/>
            <a:r>
              <a:rPr lang="en-US" altLang="zh-CN">
                <a:solidFill>
                  <a:srgbClr val="000000"/>
                </a:solidFill>
                <a:latin typeface="宋体" panose="02010600030101010101" pitchFamily="2" charset="-122"/>
              </a:rPr>
              <a:t>1990</a:t>
            </a:r>
            <a:r>
              <a:rPr lang="zh-CN" altLang="en-US">
                <a:solidFill>
                  <a:srgbClr val="000000"/>
                </a:solidFill>
                <a:latin typeface="宋体" panose="02010600030101010101" pitchFamily="2" charset="-122"/>
              </a:rPr>
              <a:t>年秋天，</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在芬兰首都赫尔辛基大学学习操作系统课程，因为上机需要排队等待，</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买了台</a:t>
            </a:r>
            <a:r>
              <a:rPr lang="en-US" altLang="zh-CN">
                <a:solidFill>
                  <a:srgbClr val="000000"/>
                </a:solidFill>
                <a:latin typeface="宋体" panose="02010600030101010101" pitchFamily="2" charset="-122"/>
              </a:rPr>
              <a:t>PC</a:t>
            </a:r>
            <a:r>
              <a:rPr lang="zh-CN" altLang="en-US">
                <a:solidFill>
                  <a:srgbClr val="000000"/>
                </a:solidFill>
                <a:latin typeface="宋体" panose="02010600030101010101" pitchFamily="2" charset="-122"/>
              </a:rPr>
              <a:t>机，开发了第一个程序，程序包括两个进程，分别向屏幕上写字母</a:t>
            </a:r>
            <a:r>
              <a:rPr lang="en-US" altLang="zh-CN">
                <a:solidFill>
                  <a:srgbClr val="000000"/>
                </a:solidFill>
                <a:latin typeface="宋体" panose="02010600030101010101" pitchFamily="2" charset="-122"/>
              </a:rPr>
              <a:t>A</a:t>
            </a:r>
            <a:r>
              <a:rPr lang="zh-CN" altLang="en-US">
                <a:solidFill>
                  <a:srgbClr val="000000"/>
                </a:solidFill>
                <a:latin typeface="宋体" panose="02010600030101010101" pitchFamily="2" charset="-122"/>
              </a:rPr>
              <a:t>和</a:t>
            </a:r>
            <a:r>
              <a:rPr lang="en-US" altLang="zh-CN">
                <a:solidFill>
                  <a:srgbClr val="000000"/>
                </a:solidFill>
                <a:latin typeface="宋体" panose="02010600030101010101" pitchFamily="2" charset="-122"/>
              </a:rPr>
              <a:t>B</a:t>
            </a:r>
            <a:r>
              <a:rPr lang="zh-CN" altLang="en-US">
                <a:solidFill>
                  <a:srgbClr val="000000"/>
                </a:solidFill>
                <a:latin typeface="宋体" panose="02010600030101010101" pitchFamily="2" charset="-122"/>
              </a:rPr>
              <a:t>，然后用定时器来切换进程。</a:t>
            </a:r>
            <a:endParaRPr lang="zh-CN" altLang="en-US">
              <a:latin typeface="宋体" panose="02010600030101010101" pitchFamily="2" charset="-122"/>
              <a:cs typeface="Times New Roman" panose="02020603050405020304" pitchFamily="18" charset="0"/>
            </a:endParaRPr>
          </a:p>
          <a:p>
            <a:pPr eaLnBrk="1" hangingPunct="1"/>
            <a:r>
              <a:rPr lang="zh-CN" altLang="en-US">
                <a:solidFill>
                  <a:srgbClr val="000000"/>
                </a:solidFill>
                <a:latin typeface="宋体" panose="02010600030101010101" pitchFamily="2" charset="-122"/>
              </a:rPr>
              <a:t> 此外，</a:t>
            </a:r>
            <a:r>
              <a:rPr lang="en-US" altLang="zh-CN">
                <a:solidFill>
                  <a:srgbClr val="000000"/>
                </a:solidFill>
                <a:latin typeface="宋体" panose="02010600030101010101" pitchFamily="2" charset="-122"/>
              </a:rPr>
              <a:t>Linus</a:t>
            </a:r>
            <a:r>
              <a:rPr lang="zh-CN" altLang="en-US">
                <a:solidFill>
                  <a:srgbClr val="000000"/>
                </a:solidFill>
                <a:latin typeface="宋体" panose="02010600030101010101" pitchFamily="2" charset="-122"/>
              </a:rPr>
              <a:t>需要终端仿真程序来存取</a:t>
            </a:r>
            <a:r>
              <a:rPr lang="en-US" altLang="zh-CN">
                <a:solidFill>
                  <a:srgbClr val="000000"/>
                </a:solidFill>
                <a:latin typeface="宋体" panose="02010600030101010101" pitchFamily="2" charset="-122"/>
              </a:rPr>
              <a:t>Usenet</a:t>
            </a:r>
            <a:r>
              <a:rPr lang="zh-CN" altLang="en-US">
                <a:solidFill>
                  <a:srgbClr val="000000"/>
                </a:solidFill>
                <a:latin typeface="宋体" panose="02010600030101010101" pitchFamily="2" charset="-122"/>
              </a:rPr>
              <a:t>新闻组的内容，于是他写了从调制解调器上接发信息的程序以及显示器、键盘和调制解调器的驱动程序。 然后还写了磁盘驱动程序，文件系统。一旦有了进程切换、文件系统和设备驱动程序，当然就拥有了一个操作系统原型，或者至少是它的一个内核。</a:t>
            </a:r>
            <a:r>
              <a:rPr lang="en-US" altLang="zh-CN">
                <a:solidFill>
                  <a:srgbClr val="000000"/>
                </a:solidFill>
                <a:latin typeface="宋体" panose="02010600030101010101" pitchFamily="2" charset="-122"/>
              </a:rPr>
              <a:t>Linux</a:t>
            </a:r>
            <a:r>
              <a:rPr lang="zh-CN" altLang="en-US">
                <a:solidFill>
                  <a:srgbClr val="000000"/>
                </a:solidFill>
                <a:latin typeface="宋体" panose="02010600030101010101" pitchFamily="2" charset="-122"/>
              </a:rPr>
              <a:t>就以这样极其古怪但也极其自然的方式问世。</a:t>
            </a:r>
            <a:r>
              <a:rPr lang="zh-CN" altLang="en-US">
                <a:latin typeface="Arial" panose="020B0604020202020204" pitchFamily="34" charset="0"/>
              </a:rPr>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371600"/>
            <a:ext cx="3924300" cy="468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62500" y="1371600"/>
            <a:ext cx="3924300" cy="46831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8153400" cy="865188"/>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371600"/>
            <a:ext cx="8001000" cy="4683125"/>
          </a:xfrm>
        </p:spPr>
        <p:txBody>
          <a:bodyPr/>
          <a:lstStyle/>
          <a:p>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panose="020F0502020204030204"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4" name="Rectangle 3"/>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anose="020B0600070205080204" pitchFamily="-96" charset="-128"/>
                <a:cs typeface="MS PGothic" panose="020B0600070205080204" pitchFamily="-96" charset="-128"/>
              </a:rPr>
              <a:t>‹#›</a:t>
            </a:fld>
            <a:endParaRPr lang="en-US" sz="1000" dirty="0">
              <a:latin typeface="+mj-lt"/>
            </a:endParaRPr>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
        <p:nvSpPr>
          <p:cNvPr id="6" name="Rectangle 1"/>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7"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anose="02020603050405020304"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panose="020F0502020204030204" charset="0"/>
        </a:defRPr>
      </a:lvl1pPr>
      <a:lvl2pPr marL="419100" algn="ctr" rtl="0" fontAlgn="base">
        <a:spcBef>
          <a:spcPts val="500"/>
        </a:spcBef>
        <a:spcAft>
          <a:spcPct val="0"/>
        </a:spcAft>
        <a:defRPr sz="2000">
          <a:solidFill>
            <a:schemeClr val="tx1"/>
          </a:solidFill>
          <a:latin typeface="+mn-lt"/>
          <a:ea typeface="+mn-ea"/>
          <a:cs typeface="+mn-cs"/>
          <a:sym typeface="Calibri" panose="020F0502020204030204" charset="0"/>
        </a:defRPr>
      </a:lvl2pPr>
      <a:lvl3pPr marL="876300" algn="ctr" rtl="0" fontAlgn="base">
        <a:spcBef>
          <a:spcPts val="500"/>
        </a:spcBef>
        <a:spcAft>
          <a:spcPct val="0"/>
        </a:spcAft>
        <a:defRPr sz="2000">
          <a:solidFill>
            <a:schemeClr val="tx1"/>
          </a:solidFill>
          <a:latin typeface="+mn-lt"/>
          <a:ea typeface="+mn-ea"/>
          <a:cs typeface="+mn-cs"/>
          <a:sym typeface="Calibri" panose="020F0502020204030204" charset="0"/>
        </a:defRPr>
      </a:lvl3pPr>
      <a:lvl4pPr marL="1333500" algn="ctr" rtl="0" fontAlgn="base">
        <a:spcBef>
          <a:spcPts val="500"/>
        </a:spcBef>
        <a:spcAft>
          <a:spcPct val="0"/>
        </a:spcAft>
        <a:defRPr sz="2000">
          <a:solidFill>
            <a:schemeClr val="tx1"/>
          </a:solidFill>
          <a:latin typeface="+mn-lt"/>
          <a:ea typeface="+mn-ea"/>
          <a:cs typeface="+mn-cs"/>
          <a:sym typeface="Calibri" panose="020F0502020204030204" charset="0"/>
        </a:defRPr>
      </a:lvl4pPr>
      <a:lvl5pPr marL="1790700" algn="ctr" rtl="0" fontAlgn="base">
        <a:spcBef>
          <a:spcPts val="500"/>
        </a:spcBef>
        <a:spcAft>
          <a:spcPct val="0"/>
        </a:spcAft>
        <a:defRPr sz="2000">
          <a:solidFill>
            <a:schemeClr val="tx1"/>
          </a:solidFill>
          <a:latin typeface="+mn-lt"/>
          <a:ea typeface="+mn-ea"/>
          <a:cs typeface="+mn-cs"/>
          <a:sym typeface="Calibri" panose="020F0502020204030204" charset="0"/>
        </a:defRPr>
      </a:lvl5pPr>
      <a:lvl6pPr marL="2247900" algn="ctr" rtl="0" fontAlgn="base">
        <a:spcBef>
          <a:spcPts val="500"/>
        </a:spcBef>
        <a:spcAft>
          <a:spcPct val="0"/>
        </a:spcAft>
        <a:defRPr sz="2000">
          <a:solidFill>
            <a:schemeClr val="tx1"/>
          </a:solidFill>
          <a:latin typeface="+mn-lt"/>
          <a:ea typeface="+mn-ea"/>
          <a:cs typeface="+mn-cs"/>
          <a:sym typeface="Calibri" panose="020F0502020204030204" charset="0"/>
        </a:defRPr>
      </a:lvl6pPr>
      <a:lvl7pPr marL="2705100" algn="ctr" rtl="0" fontAlgn="base">
        <a:spcBef>
          <a:spcPts val="500"/>
        </a:spcBef>
        <a:spcAft>
          <a:spcPct val="0"/>
        </a:spcAft>
        <a:defRPr sz="2000">
          <a:solidFill>
            <a:schemeClr val="tx1"/>
          </a:solidFill>
          <a:latin typeface="+mn-lt"/>
          <a:ea typeface="+mn-ea"/>
          <a:cs typeface="+mn-cs"/>
          <a:sym typeface="Calibri" panose="020F0502020204030204" charset="0"/>
        </a:defRPr>
      </a:lvl7pPr>
      <a:lvl8pPr marL="3162300" algn="ctr" rtl="0" fontAlgn="base">
        <a:spcBef>
          <a:spcPts val="500"/>
        </a:spcBef>
        <a:spcAft>
          <a:spcPct val="0"/>
        </a:spcAft>
        <a:defRPr sz="2000">
          <a:solidFill>
            <a:schemeClr val="tx1"/>
          </a:solidFill>
          <a:latin typeface="+mn-lt"/>
          <a:ea typeface="+mn-ea"/>
          <a:cs typeface="+mn-cs"/>
          <a:sym typeface="Calibri" panose="020F0502020204030204" charset="0"/>
        </a:defRPr>
      </a:lvl8pPr>
      <a:lvl9pPr marL="3619500" algn="ctr" rtl="0" fontAlgn="base">
        <a:spcBef>
          <a:spcPts val="500"/>
        </a:spcBef>
        <a:spcAft>
          <a:spcPct val="0"/>
        </a:spcAft>
        <a:defRPr sz="2000">
          <a:solidFill>
            <a:schemeClr val="tx1"/>
          </a:solidFill>
          <a:latin typeface="+mn-lt"/>
          <a:ea typeface="+mn-ea"/>
          <a:cs typeface="+mn-cs"/>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ln>
          <a:effectLst/>
        </p:spPr>
        <p:txBody>
          <a:bodyPr vert="horz" wrap="square" lIns="38100" tIns="38100" rIns="38100" bIns="38100" numCol="1" anchor="ctr" anchorCtr="0" compatLnSpc="1"/>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ln>
          <a:effectLst/>
        </p:spPr>
        <p:txBody>
          <a:bodyPr vert="horz" wrap="square" lIns="38100" tIns="38100" rIns="38100" bIns="38100" numCol="1" anchor="t" anchorCtr="0" compatLnSpc="1"/>
          <a:lstStyle/>
          <a:p>
            <a:pPr lvl="0"/>
            <a:r>
              <a:rPr lang="en-US">
                <a:sym typeface="Calibri Bold" charset="0"/>
              </a:rPr>
              <a:t>Click to edit Master text styles</a:t>
            </a:r>
          </a:p>
          <a:p>
            <a:pPr lvl="1"/>
            <a:r>
              <a:rPr lang="en-US">
                <a:sym typeface="Calibri" panose="020F0502020204030204" charset="0"/>
              </a:rPr>
              <a:t>Second level</a:t>
            </a:r>
          </a:p>
          <a:p>
            <a:pPr lvl="2"/>
            <a:r>
              <a:rPr lang="en-US">
                <a:sym typeface="Calibri" panose="020F0502020204030204" charset="0"/>
              </a:rPr>
              <a:t>Third level</a:t>
            </a:r>
          </a:p>
          <a:p>
            <a:pPr lvl="3"/>
            <a:r>
              <a:rPr lang="en-US">
                <a:sym typeface="Calibri" panose="020F0502020204030204" charset="0"/>
              </a:rPr>
              <a:t>Fourth level</a:t>
            </a:r>
          </a:p>
          <a:p>
            <a:pPr lvl="4"/>
            <a:r>
              <a:rPr lang="en-US">
                <a:sym typeface="Calibri" panose="020F0502020204030204" charset="0"/>
              </a:rPr>
              <a:t>Fifth level</a:t>
            </a:r>
          </a:p>
        </p:txBody>
      </p:sp>
      <p:sp>
        <p:nvSpPr>
          <p:cNvPr id="5" name="Rectangle 4"/>
          <p:cNvSpPr/>
          <p:nvPr userDrawn="1"/>
        </p:nvSpPr>
        <p:spPr>
          <a:xfrm>
            <a:off x="8818144" y="6611779"/>
            <a:ext cx="338555"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mj-lt"/>
                <a:ea typeface="MS PGothic" panose="020B0600070205080204" pitchFamily="-96" charset="-128"/>
                <a:cs typeface="MS PGothic" panose="020B0600070205080204" pitchFamily="-96" charset="-128"/>
              </a:rPr>
              <a:t>‹#›</a:t>
            </a:fld>
            <a:endParaRPr lang="en-US" sz="1000" dirty="0">
              <a:latin typeface="+mj-lt"/>
            </a:endParaRPr>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anose="020F0502020204030204" charset="0"/>
              </a:rPr>
              <a:t>Bryant</a:t>
            </a:r>
            <a:r>
              <a:rPr lang="en-US" sz="1000" b="0" i="0" baseline="0" dirty="0">
                <a:latin typeface="Calibri" panose="020F0502020204030204" charset="0"/>
              </a:rPr>
              <a:t> and </a:t>
            </a:r>
            <a:r>
              <a:rPr lang="en-US" sz="1000" b="0" i="0" baseline="0" dirty="0" err="1">
                <a:latin typeface="Calibri" panose="020F0502020204030204" charset="0"/>
              </a:rPr>
              <a:t>O’Hallaron</a:t>
            </a:r>
            <a:r>
              <a:rPr lang="en-US" sz="1000" b="0" i="0" baseline="0" dirty="0">
                <a:latin typeface="Calibri" panose="020F0502020204030204" charset="0"/>
              </a:rPr>
              <a:t>, Computer Systems: A Programmer’s Perspective, Third Edition</a:t>
            </a:r>
            <a:endParaRPr lang="en-US" sz="1000" b="0" i="0" dirty="0">
              <a:latin typeface="Calibri" panose="020F0502020204030204" charset="0"/>
            </a:endParaRPr>
          </a:p>
        </p:txBody>
      </p:sp>
      <p:sp>
        <p:nvSpPr>
          <p:cNvPr id="7" name="Rectangle 1"/>
          <p:cNvSpPr/>
          <p:nvPr userDrawn="1"/>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lstStyle/>
          <a:p>
            <a:endParaRPr lang="en-US"/>
          </a:p>
        </p:txBody>
      </p:sp>
      <p:sp>
        <p:nvSpPr>
          <p:cNvPr id="8" name="Text Box 32"/>
          <p:cNvSpPr txBox="1">
            <a:spLocks noChangeArrowheads="1"/>
          </p:cNvSpPr>
          <p:nvPr userDrawn="1"/>
        </p:nvSpPr>
        <p:spPr bwMode="auto">
          <a:xfrm>
            <a:off x="7851775" y="-20638"/>
            <a:ext cx="1274763" cy="274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25400">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en-US" sz="1200" b="1" dirty="0">
                <a:solidFill>
                  <a:srgbClr val="FFFFFF"/>
                </a:solidFill>
                <a:latin typeface="Times New Roman" panose="02020603050405020304" pitchFamily="18" charset="0"/>
                <a:ea typeface="+mn-ea"/>
                <a:cs typeface="+mn-cs"/>
              </a:rPr>
              <a:t>Carnegie Mellon</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1952"/>
            <a:ext cx="9144000" cy="355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263445"/>
            <a:ext cx="678508" cy="678508"/>
          </a:xfrm>
          <a:prstGeom prst="rect">
            <a:avLst/>
          </a:prstGeom>
        </p:spPr>
      </p:pic>
      <p:sp>
        <p:nvSpPr>
          <p:cNvPr id="7" name="Rectangle 5"/>
          <p:cNvSpPr txBox="1">
            <a:spLocks noChangeArrowheads="1"/>
          </p:cNvSpPr>
          <p:nvPr/>
        </p:nvSpPr>
        <p:spPr bwMode="auto">
          <a:xfrm>
            <a:off x="1447800" y="4724400"/>
            <a:ext cx="6400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rtl="0" eaLnBrk="0" fontAlgn="base" hangingPunct="0">
              <a:spcBef>
                <a:spcPct val="20000"/>
              </a:spcBef>
              <a:spcAft>
                <a:spcPct val="0"/>
              </a:spcAft>
              <a:buClr>
                <a:srgbClr val="CC3300"/>
              </a:buClr>
              <a:buFont typeface="Wingdings 2" panose="05020102010507070707" charset="2"/>
              <a:buNone/>
              <a:tabLst>
                <a:tab pos="1524000" algn="l"/>
              </a:tabLst>
              <a:defRPr kumimoji="1" sz="3200" b="1">
                <a:solidFill>
                  <a:schemeClr val="tx1"/>
                </a:solidFill>
                <a:latin typeface="+mn-lt"/>
                <a:ea typeface="+mn-ea"/>
                <a:cs typeface="+mn-cs"/>
              </a:defRPr>
            </a:lvl1pPr>
            <a:lvl2pPr marL="714375" indent="-265430" algn="l" rtl="0" eaLnBrk="0" fontAlgn="base" hangingPunct="0">
              <a:spcBef>
                <a:spcPct val="20000"/>
              </a:spcBef>
              <a:spcAft>
                <a:spcPct val="0"/>
              </a:spcAft>
              <a:buClr>
                <a:srgbClr val="339933"/>
              </a:buClr>
              <a:buSzPct val="80000"/>
              <a:buFont typeface="Wingdings" panose="05000000000000000000" pitchFamily="2" charset="2"/>
              <a:buChar char="u"/>
              <a:tabLst>
                <a:tab pos="1524000" algn="l"/>
              </a:tabLst>
              <a:defRPr kumimoji="1" sz="2800" b="1">
                <a:solidFill>
                  <a:schemeClr val="tx1"/>
                </a:solidFill>
                <a:latin typeface="+mn-lt"/>
                <a:ea typeface="华文新魏" panose="02010800040101010101" pitchFamily="2" charset="-122"/>
              </a:defRPr>
            </a:lvl2pPr>
            <a:lvl3pPr marL="1167130" indent="-273050" algn="l" rtl="0" eaLnBrk="0" fontAlgn="base" hangingPunct="0">
              <a:spcBef>
                <a:spcPct val="20000"/>
              </a:spcBef>
              <a:spcAft>
                <a:spcPct val="0"/>
              </a:spcAft>
              <a:buClr>
                <a:srgbClr val="800080"/>
              </a:buClr>
              <a:buSzPct val="90000"/>
              <a:buFont typeface="Wingdings" panose="05000000000000000000" pitchFamily="2" charset="2"/>
              <a:buChar char="v"/>
              <a:tabLst>
                <a:tab pos="1524000" algn="l"/>
              </a:tabLst>
              <a:defRPr kumimoji="1" sz="2400" b="1">
                <a:solidFill>
                  <a:schemeClr val="tx1"/>
                </a:solidFill>
                <a:latin typeface="+mn-lt"/>
                <a:ea typeface="华文中宋" panose="02010600040101010101" pitchFamily="2" charset="-122"/>
              </a:defRPr>
            </a:lvl3pPr>
            <a:lvl4pPr marL="1611630" indent="-265430" algn="l" rtl="0" eaLnBrk="0" fontAlgn="base" hangingPunct="0">
              <a:spcBef>
                <a:spcPct val="20000"/>
              </a:spcBef>
              <a:spcAft>
                <a:spcPct val="0"/>
              </a:spcAft>
              <a:buSzPct val="90000"/>
              <a:buFont typeface="Wingdings 2" panose="05020102010507070707" charset="2"/>
              <a:buChar char="°"/>
              <a:tabLst>
                <a:tab pos="1524000" algn="l"/>
              </a:tabLst>
              <a:defRPr kumimoji="1" sz="2000" b="1">
                <a:solidFill>
                  <a:schemeClr val="tx1"/>
                </a:solidFill>
                <a:latin typeface="+mn-lt"/>
                <a:ea typeface="隶书" panose="02010509060101010101" pitchFamily="49" charset="-122"/>
              </a:defRPr>
            </a:lvl4pPr>
            <a:lvl5pPr marL="3768725" indent="-508000" algn="l" rtl="0" eaLnBrk="0" fontAlgn="base" hangingPunct="0">
              <a:spcBef>
                <a:spcPct val="20000"/>
              </a:spcBef>
              <a:spcAft>
                <a:spcPct val="0"/>
              </a:spcAft>
              <a:buChar char="»"/>
              <a:tabLst>
                <a:tab pos="1524000" algn="l"/>
              </a:tabLst>
              <a:defRPr kumimoji="1" sz="2000" b="1">
                <a:solidFill>
                  <a:schemeClr val="tx1"/>
                </a:solidFill>
                <a:latin typeface="+mn-lt"/>
                <a:ea typeface="隶书" panose="02010509060101010101" pitchFamily="49" charset="-122"/>
              </a:defRPr>
            </a:lvl5pPr>
            <a:lvl6pPr marL="42259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6pPr>
            <a:lvl7pPr marL="46831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7pPr>
            <a:lvl8pPr marL="51403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8pPr>
            <a:lvl9pPr marL="5597525" indent="-508000" algn="l" rtl="0" eaLnBrk="1" fontAlgn="base" hangingPunct="1">
              <a:spcBef>
                <a:spcPct val="20000"/>
              </a:spcBef>
              <a:spcAft>
                <a:spcPct val="0"/>
              </a:spcAft>
              <a:tabLst>
                <a:tab pos="1524000" algn="l"/>
              </a:tabLst>
              <a:defRPr kumimoji="1" sz="2000" b="1">
                <a:solidFill>
                  <a:schemeClr val="tx1"/>
                </a:solidFill>
                <a:latin typeface="+mn-lt"/>
                <a:ea typeface="隶书" panose="02010509060101010101" pitchFamily="49" charset="-122"/>
              </a:defRPr>
            </a:lvl9pPr>
          </a:lstStyle>
          <a:p>
            <a:pPr lvl="0" eaLnBrk="1" hangingPunct="1">
              <a:defRPr/>
            </a:pPr>
            <a:r>
              <a:rPr lang="zh-CN" altLang="en-US" kern="0" dirty="0" smtClean="0">
                <a:solidFill>
                  <a:srgbClr val="333399"/>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实验一</a:t>
            </a:r>
            <a:endParaRPr lang="en-US" altLang="zh-CN" kern="0" dirty="0" smtClean="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endParaRPr>
          </a:p>
          <a:p>
            <a:pPr lvl="0" eaLnBrk="1" hangingPunct="1">
              <a:defRPr/>
            </a:pPr>
            <a:r>
              <a:rPr lang="en-US" altLang="zh-CN" kern="0" dirty="0" smtClean="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LINUX</a:t>
            </a:r>
            <a:r>
              <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环境和</a:t>
            </a:r>
            <a:r>
              <a:rPr lang="en-US" altLang="zh-CN"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GCC</a:t>
            </a:r>
            <a:r>
              <a:rPr lang="zh-CN" altLang="en-US" kern="0" dirty="0">
                <a:solidFill>
                  <a:srgbClr val="333399"/>
                </a:solidFill>
                <a:effectLst>
                  <a:outerShdw blurRad="38100" dist="38100" dir="2700000" algn="tl">
                    <a:srgbClr val="000000">
                      <a:alpha val="43137"/>
                    </a:srgbClr>
                  </a:outerShdw>
                </a:effectLst>
                <a:latin typeface="Times New Roman" panose="02020603050405020304"/>
                <a:ea typeface="华文新魏" panose="02010800040101010101" pitchFamily="2" charset="-122"/>
              </a:rPr>
              <a:t>工具链</a:t>
            </a:r>
          </a:p>
          <a:p>
            <a:pPr marL="0" marR="0" lvl="0" indent="0" algn="ctr" defTabSz="914400" rtl="0" eaLnBrk="1" fontAlgn="base" latinLnBrk="0" hangingPunct="1">
              <a:lnSpc>
                <a:spcPct val="100000"/>
              </a:lnSpc>
              <a:spcBef>
                <a:spcPct val="20000"/>
              </a:spcBef>
              <a:spcAft>
                <a:spcPct val="0"/>
              </a:spcAft>
              <a:buClr>
                <a:srgbClr val="CC3300"/>
              </a:buClr>
              <a:buSzTx/>
              <a:buFont typeface="Wingdings 2" panose="05020102010507070707" charset="2"/>
              <a:buNone/>
              <a:tabLst>
                <a:tab pos="1524000" algn="l"/>
              </a:tabLst>
              <a:defRPr/>
            </a:pPr>
            <a:endParaRPr kumimoji="1" lang="zh-CN" altLang="en-US" b="1" i="0" u="none" strike="noStrike" kern="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Times New Roman" panose="02020603050405020304"/>
              <a:ea typeface="华文新魏" panose="02010800040101010101" pitchFamily="2" charset="-122"/>
              <a:cs typeface="+mn-cs"/>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发行</a:t>
            </a:r>
            <a:r>
              <a:rPr lang="zh-CN" altLang="en-US" sz="4000" dirty="0" smtClean="0">
                <a:solidFill>
                  <a:srgbClr val="000099"/>
                </a:solidFill>
                <a:latin typeface="Segoe Light"/>
                <a:cs typeface="Arial" panose="020B0604020202020204" pitchFamily="34" charset="0"/>
              </a:rPr>
              <a:t>版</a:t>
            </a:r>
            <a:r>
              <a:rPr lang="zh-CN" altLang="en-US" sz="4000" dirty="0">
                <a:solidFill>
                  <a:srgbClr val="000099"/>
                </a:solidFill>
                <a:latin typeface="Segoe Light"/>
                <a:cs typeface="Arial" panose="020B0604020202020204" pitchFamily="34" charset="0"/>
              </a:rPr>
              <a:t>举例</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6957"/>
            <a:ext cx="10287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desktop1_3"/>
          <p:cNvPicPr>
            <a:picLocks noChangeAspect="1" noChangeArrowheads="1"/>
          </p:cNvPicPr>
          <p:nvPr/>
        </p:nvPicPr>
        <p:blipFill>
          <a:blip r:embed="rId4"/>
          <a:srcRect/>
          <a:stretch>
            <a:fillRect/>
          </a:stretch>
        </p:blipFill>
        <p:spPr bwMode="auto">
          <a:xfrm>
            <a:off x="1840706" y="2119313"/>
            <a:ext cx="6643687" cy="4814887"/>
          </a:xfrm>
          <a:prstGeom prst="rect">
            <a:avLst/>
          </a:prstGeom>
          <a:noFill/>
          <a:ln w="9525">
            <a:noFill/>
            <a:miter lim="800000"/>
            <a:headEnd/>
            <a:tailEnd/>
          </a:ln>
          <a:effectLst/>
        </p:spPr>
      </p:pic>
    </p:spTree>
    <p:custDataLst>
      <p:tags r:id="rId1"/>
    </p:custData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28600"/>
            <a:ext cx="8382000" cy="533400"/>
          </a:xfrm>
        </p:spPr>
        <p:txBody>
          <a:bodyPr/>
          <a:lstStyle/>
          <a:p>
            <a:r>
              <a:rPr lang="zh-CN" altLang="en-US" dirty="0" err="1" smtClean="0">
                <a:latin typeface="黑体" panose="02010609060101010101" pitchFamily="49" charset="-122"/>
                <a:ea typeface="黑体" panose="02010609060101010101" pitchFamily="49" charset="-122"/>
              </a:rPr>
              <a:t>远程登陆服务器：</a:t>
            </a:r>
          </a:p>
        </p:txBody>
      </p:sp>
      <p:sp>
        <p:nvSpPr>
          <p:cNvPr id="5" name="Rectangle 3"/>
          <p:cNvSpPr txBox="1">
            <a:spLocks noChangeArrowheads="1"/>
          </p:cNvSpPr>
          <p:nvPr/>
        </p:nvSpPr>
        <p:spPr bwMode="auto">
          <a:xfrm>
            <a:off x="381000" y="654055"/>
            <a:ext cx="8229600" cy="51350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solidFill>
                  <a:schemeClr val="tx1"/>
                </a:solidFill>
              </a:rPr>
              <a:t>下载相关工具（</a:t>
            </a:r>
            <a:r>
              <a:rPr lang="en-US" altLang="zh-CN" kern="0" dirty="0" smtClean="0"/>
              <a:t>360</a:t>
            </a:r>
            <a:r>
              <a:rPr lang="zh-CN" altLang="en-US" kern="0" dirty="0"/>
              <a:t>软件管家</a:t>
            </a:r>
            <a:r>
              <a:rPr lang="zh-CN" altLang="en-US" kern="0" dirty="0">
                <a:ea typeface="宋体" panose="02010600030101010101" pitchFamily="2" charset="-122"/>
              </a:rPr>
              <a:t>、腾讯</a:t>
            </a:r>
            <a:r>
              <a:rPr lang="zh-CN" altLang="en-US" kern="0" dirty="0" smtClean="0">
                <a:ea typeface="宋体" panose="02010600030101010101" pitchFamily="2" charset="-122"/>
              </a:rPr>
              <a:t>管家</a:t>
            </a:r>
            <a:r>
              <a:rPr lang="zh-CN" altLang="en-US" kern="0" dirty="0" smtClean="0">
                <a:solidFill>
                  <a:schemeClr val="tx1"/>
                </a:solidFill>
              </a:rPr>
              <a:t>）</a:t>
            </a:r>
            <a:endParaRPr lang="en-US" altLang="zh-CN" kern="0" dirty="0" smtClean="0">
              <a:solidFill>
                <a:schemeClr val="tx1"/>
              </a:solidFill>
            </a:endParaRPr>
          </a:p>
          <a:p>
            <a:pPr lvl="1">
              <a:lnSpc>
                <a:spcPct val="150000"/>
              </a:lnSpc>
              <a:buClr>
                <a:srgbClr val="008000"/>
              </a:buClr>
              <a:buFont typeface="Wingdings" panose="05000000000000000000" pitchFamily="2" charset="2"/>
              <a:buChar char="Ø"/>
            </a:pPr>
            <a:endParaRPr lang="zh-CN" altLang="en-US" kern="0" dirty="0" smtClean="0">
              <a:solidFill>
                <a:schemeClr val="tx1"/>
              </a:solidFill>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67555"/>
            <a:ext cx="1857375"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778" y="1167555"/>
            <a:ext cx="14478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975" y="1222083"/>
            <a:ext cx="15049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167555"/>
            <a:ext cx="147637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733550"/>
            <a:ext cx="18097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176943"/>
            <a:ext cx="7843837"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a:solidFill>
                  <a:srgbClr val="FF0000"/>
                </a:solidFill>
                <a:latin typeface="黑体" panose="02010609060101010101" pitchFamily="49" charset="-122"/>
                <a:ea typeface="黑体" panose="02010609060101010101" pitchFamily="49" charset="-122"/>
              </a:rPr>
              <a:t>输入</a:t>
            </a:r>
            <a:r>
              <a:rPr lang="en-US" altLang="zh-CN" sz="2400" dirty="0">
                <a:solidFill>
                  <a:srgbClr val="FF0000"/>
                </a:solidFill>
                <a:latin typeface="黑体" panose="02010609060101010101" pitchFamily="49" charset="-122"/>
                <a:ea typeface="黑体" panose="02010609060101010101" pitchFamily="49" charset="-122"/>
              </a:rPr>
              <a:t>IP</a:t>
            </a:r>
            <a:r>
              <a:rPr lang="zh-CN" altLang="en-US" sz="2400" dirty="0">
                <a:solidFill>
                  <a:srgbClr val="FF0000"/>
                </a:solidFill>
                <a:latin typeface="黑体" panose="02010609060101010101" pitchFamily="49" charset="-122"/>
                <a:ea typeface="黑体" panose="02010609060101010101" pitchFamily="49" charset="-122"/>
              </a:rPr>
              <a:t>地址（</a:t>
            </a:r>
            <a:r>
              <a:rPr lang="en-US" altLang="zh-CN" sz="2400" dirty="0">
                <a:solidFill>
                  <a:srgbClr val="FF0000"/>
                </a:solidFill>
                <a:latin typeface="黑体" panose="02010609060101010101" pitchFamily="49" charset="-122"/>
                <a:ea typeface="黑体" panose="02010609060101010101" pitchFamily="49" charset="-122"/>
              </a:rPr>
              <a:t>10.120.11.12</a:t>
            </a:r>
            <a:r>
              <a:rPr lang="zh-CN" altLang="en-US" sz="2400" dirty="0">
                <a:solidFill>
                  <a:srgbClr val="FF0000"/>
                </a:solidFill>
                <a:latin typeface="黑体" panose="02010609060101010101" pitchFamily="49" charset="-122"/>
                <a:ea typeface="黑体" panose="02010609060101010101" pitchFamily="49" charset="-122"/>
              </a:rPr>
              <a:t>）和</a:t>
            </a:r>
            <a:r>
              <a:rPr lang="zh-CN" altLang="en-US" sz="2400" dirty="0">
                <a:solidFill>
                  <a:srgbClr val="FF0000"/>
                </a:solidFill>
                <a:latin typeface="黑体" panose="02010609060101010101" pitchFamily="49" charset="-122"/>
                <a:ea typeface="黑体" panose="02010609060101010101" pitchFamily="49" charset="-122"/>
              </a:rPr>
              <a:t>用户名</a:t>
            </a:r>
            <a:r>
              <a:rPr lang="zh-CN" altLang="en-US" sz="2400" dirty="0" smtClean="0">
                <a:solidFill>
                  <a:srgbClr val="FF0000"/>
                </a:solidFill>
                <a:latin typeface="黑体" panose="02010609060101010101" pitchFamily="49" charset="-122"/>
                <a:ea typeface="黑体" panose="02010609060101010101" pitchFamily="49" charset="-122"/>
              </a:rPr>
              <a:t>（</a:t>
            </a:r>
            <a:r>
              <a:rPr lang="zh-CN" altLang="en-US" sz="2400" dirty="0" smtClean="0">
                <a:solidFill>
                  <a:srgbClr val="333399"/>
                </a:solidFill>
                <a:latin typeface="黑体" panose="02010609060101010101" pitchFamily="49" charset="-122"/>
                <a:ea typeface="黑体" panose="02010609060101010101" pitchFamily="49" charset="-122"/>
              </a:rPr>
              <a:t>学</a:t>
            </a:r>
            <a:r>
              <a:rPr lang="zh-CN" altLang="en-US" sz="2400" dirty="0">
                <a:solidFill>
                  <a:srgbClr val="333399"/>
                </a:solidFill>
                <a:latin typeface="黑体" panose="02010609060101010101" pitchFamily="49" charset="-122"/>
                <a:ea typeface="黑体" panose="02010609060101010101" pitchFamily="49" charset="-122"/>
              </a:rPr>
              <a:t>号</a:t>
            </a:r>
            <a:r>
              <a:rPr lang="zh-CN" altLang="en-US" sz="2400" dirty="0">
                <a:solidFill>
                  <a:srgbClr val="FF0000"/>
                </a:solidFill>
                <a:latin typeface="黑体" panose="02010609060101010101" pitchFamily="49" charset="-122"/>
                <a:ea typeface="黑体" panose="02010609060101010101" pitchFamily="49" charset="-122"/>
              </a:rPr>
              <a:t>）后</a:t>
            </a:r>
            <a:r>
              <a:rPr lang="zh-CN" altLang="en-US" sz="2400" dirty="0">
                <a:solidFill>
                  <a:srgbClr val="FF0000"/>
                </a:solidFill>
                <a:latin typeface="黑体" panose="02010609060101010101" pitchFamily="49" charset="-122"/>
                <a:ea typeface="黑体" panose="02010609060101010101" pitchFamily="49" charset="-122"/>
              </a:rPr>
              <a:t>，</a:t>
            </a:r>
            <a:r>
              <a:rPr lang="zh-CN" altLang="en-US" sz="2400" dirty="0" smtClean="0">
                <a:solidFill>
                  <a:srgbClr val="FF0000"/>
                </a:solidFill>
                <a:latin typeface="黑体" panose="02010609060101010101" pitchFamily="49" charset="-122"/>
                <a:ea typeface="黑体" panose="02010609060101010101" pitchFamily="49" charset="-122"/>
              </a:rPr>
              <a:t>点击</a:t>
            </a:r>
            <a:r>
              <a:rPr lang="en-US" altLang="zh-CN" sz="2400" dirty="0" smtClean="0">
                <a:solidFill>
                  <a:srgbClr val="FF0000"/>
                </a:solidFill>
                <a:latin typeface="黑体" panose="02010609060101010101" pitchFamily="49" charset="-122"/>
                <a:ea typeface="黑体" panose="02010609060101010101" pitchFamily="49" charset="-122"/>
              </a:rPr>
              <a:t>“OK”</a:t>
            </a:r>
            <a:r>
              <a:rPr lang="zh-CN" altLang="en-US" sz="2400" dirty="0" smtClean="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客户端与主机链接成功后就会弹出输入密码的</a:t>
            </a:r>
            <a:r>
              <a:rPr lang="zh-CN" altLang="en-US" sz="2400" dirty="0" smtClean="0">
                <a:solidFill>
                  <a:srgbClr val="FF0000"/>
                </a:solidFill>
                <a:latin typeface="黑体" panose="02010609060101010101" pitchFamily="49" charset="-122"/>
                <a:ea typeface="黑体" panose="02010609060101010101" pitchFamily="49" charset="-122"/>
              </a:rPr>
              <a:t>对话框</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1"/>
            <a:ext cx="8458200"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bwMode="auto">
          <a:xfrm>
            <a:off x="2209800" y="3035417"/>
            <a:ext cx="1485900" cy="2286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矩形 7"/>
          <p:cNvSpPr/>
          <p:nvPr/>
        </p:nvSpPr>
        <p:spPr bwMode="auto">
          <a:xfrm>
            <a:off x="3810000" y="3035417"/>
            <a:ext cx="1905000" cy="2286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54000"/>
            <a:ext cx="8382000" cy="1422400"/>
          </a:xfrm>
        </p:spPr>
        <p:txBody>
          <a:bodyPr/>
          <a:lstStyle/>
          <a:p>
            <a:r>
              <a:rPr lang="en-US" altLang="zh-CN" sz="2400" dirty="0" smtClean="0">
                <a:solidFill>
                  <a:srgbClr val="FF0000"/>
                </a:solidFill>
                <a:latin typeface="黑体" panose="02010609060101010101" pitchFamily="49" charset="-122"/>
                <a:ea typeface="黑体" panose="02010609060101010101" pitchFamily="49" charset="-122"/>
              </a:rPr>
              <a:t>4</a:t>
            </a:r>
            <a:r>
              <a:rPr lang="zh-CN" altLang="en-US" sz="2400" dirty="0">
                <a:solidFill>
                  <a:srgbClr val="FF0000"/>
                </a:solidFill>
                <a:latin typeface="黑体" panose="02010609060101010101" pitchFamily="49" charset="-122"/>
                <a:ea typeface="黑体" panose="02010609060101010101" pitchFamily="49" charset="-122"/>
              </a:rPr>
              <a:t>、输入密码</a:t>
            </a:r>
            <a:r>
              <a:rPr lang="zh-CN" altLang="en-US" sz="2400" dirty="0" smtClean="0">
                <a:solidFill>
                  <a:srgbClr val="FF0000"/>
                </a:solidFill>
                <a:latin typeface="黑体" panose="02010609060101010101" pitchFamily="49" charset="-122"/>
                <a:ea typeface="黑体" panose="02010609060101010101" pitchFamily="49" charset="-122"/>
              </a:rPr>
              <a:t>，回车，</a:t>
            </a:r>
            <a:r>
              <a:rPr lang="zh-CN" altLang="en-US" sz="2400" dirty="0">
                <a:solidFill>
                  <a:srgbClr val="FF0000"/>
                </a:solidFill>
                <a:latin typeface="黑体" panose="02010609060101010101" pitchFamily="49" charset="-122"/>
                <a:ea typeface="黑体" panose="02010609060101010101" pitchFamily="49" charset="-122"/>
              </a:rPr>
              <a:t>如果用户名和密码输入正确的话，就会进入主</a:t>
            </a:r>
            <a:r>
              <a:rPr lang="zh-CN" altLang="en-US" sz="2400" dirty="0" smtClean="0">
                <a:solidFill>
                  <a:srgbClr val="FF0000"/>
                </a:solidFill>
                <a:latin typeface="黑体" panose="02010609060101010101" pitchFamily="49" charset="-122"/>
                <a:ea typeface="黑体" panose="02010609060101010101" pitchFamily="49" charset="-122"/>
              </a:rPr>
              <a:t>界面（</a:t>
            </a:r>
            <a:r>
              <a:rPr lang="zh-CN" altLang="en-US" sz="2400" dirty="0">
                <a:solidFill>
                  <a:srgbClr val="333399"/>
                </a:solidFill>
              </a:rPr>
              <a:t>密码为</a:t>
            </a:r>
            <a:r>
              <a:rPr lang="en-US" altLang="zh-CN" sz="2400" dirty="0" err="1">
                <a:solidFill>
                  <a:srgbClr val="333399"/>
                </a:solidFill>
              </a:rPr>
              <a:t>bupt</a:t>
            </a:r>
            <a:r>
              <a:rPr lang="en-US" altLang="zh-CN" sz="2400" dirty="0">
                <a:solidFill>
                  <a:srgbClr val="333399"/>
                </a:solidFill>
              </a:rPr>
              <a:t>+</a:t>
            </a:r>
            <a:r>
              <a:rPr lang="zh-CN" altLang="en-US" sz="2400" dirty="0">
                <a:solidFill>
                  <a:srgbClr val="333399"/>
                </a:solidFill>
              </a:rPr>
              <a:t>学号，如</a:t>
            </a:r>
            <a:r>
              <a:rPr lang="en-US" altLang="zh-CN" sz="2400" dirty="0" smtClean="0">
                <a:solidFill>
                  <a:srgbClr val="333399"/>
                </a:solidFill>
              </a:rPr>
              <a:t>bupt2015211422</a:t>
            </a:r>
            <a:r>
              <a:rPr lang="zh-CN" altLang="en-US" sz="2400" dirty="0" smtClean="0">
                <a:solidFill>
                  <a:srgbClr val="FF0000"/>
                </a:solidFill>
                <a:latin typeface="黑体" panose="02010609060101010101" pitchFamily="49" charset="-122"/>
                <a:ea typeface="黑体" panose="02010609060101010101" pitchFamily="49" charset="-122"/>
              </a:rPr>
              <a:t>）</a:t>
            </a:r>
            <a:r>
              <a:rPr lang="en-US" altLang="zh-CN" sz="2400" dirty="0" smtClean="0">
                <a:solidFill>
                  <a:srgbClr val="FF0000"/>
                </a:solidFill>
                <a:latin typeface="黑体" panose="02010609060101010101" pitchFamily="49" charset="-122"/>
                <a:ea typeface="黑体" panose="02010609060101010101" pitchFamily="49" charset="-122"/>
              </a:rPr>
              <a:t/>
            </a:r>
            <a:br>
              <a:rPr lang="en-US" altLang="zh-CN" sz="2400" dirty="0" smtClean="0">
                <a:solidFill>
                  <a:srgbClr val="FF0000"/>
                </a:solidFill>
                <a:latin typeface="黑体" panose="02010609060101010101" pitchFamily="49" charset="-122"/>
                <a:ea typeface="黑体" panose="02010609060101010101" pitchFamily="49" charset="-122"/>
              </a:rPr>
            </a:br>
            <a:r>
              <a:rPr lang="zh-CN" altLang="en-US" sz="2400" dirty="0" smtClean="0">
                <a:solidFill>
                  <a:srgbClr val="FF0000"/>
                </a:solidFill>
                <a:latin typeface="黑体" panose="02010609060101010101" pitchFamily="49" charset="-122"/>
                <a:ea typeface="黑体" panose="02010609060101010101" pitchFamily="49" charset="-122"/>
              </a:rPr>
              <a:t>注意：输入密码时不回显（就和没有按下一样）</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3" y="1719263"/>
            <a:ext cx="711517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667000"/>
            <a:ext cx="609600" cy="1092200"/>
          </a:xfrm>
        </p:spPr>
        <p:txBody>
          <a:bodyPr/>
          <a:lstStyle/>
          <a:p>
            <a:r>
              <a:rPr lang="zh-CN" altLang="en-US" dirty="0" smtClean="0">
                <a:solidFill>
                  <a:srgbClr val="FF0000"/>
                </a:solidFill>
                <a:latin typeface="黑体" panose="02010609060101010101" pitchFamily="49" charset="-122"/>
                <a:ea typeface="黑体" panose="02010609060101010101" pitchFamily="49" charset="-122"/>
              </a:rPr>
              <a:t>成</a:t>
            </a:r>
            <a:r>
              <a:rPr lang="en-US" altLang="zh-CN" dirty="0" smtClean="0">
                <a:solidFill>
                  <a:srgbClr val="FF0000"/>
                </a:solidFill>
                <a:latin typeface="黑体" panose="02010609060101010101" pitchFamily="49" charset="-122"/>
                <a:ea typeface="黑体" panose="02010609060101010101" pitchFamily="49" charset="-122"/>
              </a:rPr>
              <a:t/>
            </a:r>
            <a:br>
              <a:rPr lang="en-US" altLang="zh-CN" dirty="0" smtClean="0">
                <a:solidFill>
                  <a:srgbClr val="FF0000"/>
                </a:solidFill>
                <a:latin typeface="黑体" panose="02010609060101010101" pitchFamily="49" charset="-122"/>
                <a:ea typeface="黑体" panose="02010609060101010101" pitchFamily="49" charset="-122"/>
              </a:rPr>
            </a:br>
            <a:r>
              <a:rPr lang="zh-CN" altLang="en-US" dirty="0" smtClean="0">
                <a:solidFill>
                  <a:srgbClr val="FF0000"/>
                </a:solidFill>
                <a:latin typeface="黑体" panose="02010609060101010101" pitchFamily="49" charset="-122"/>
                <a:ea typeface="黑体" panose="02010609060101010101" pitchFamily="49" charset="-122"/>
              </a:rPr>
              <a:t>功</a:t>
            </a:r>
            <a:r>
              <a:rPr lang="en-US" altLang="zh-CN" dirty="0" smtClean="0">
                <a:solidFill>
                  <a:srgbClr val="FF0000"/>
                </a:solidFill>
                <a:latin typeface="黑体" panose="02010609060101010101" pitchFamily="49" charset="-122"/>
                <a:ea typeface="黑体" panose="02010609060101010101" pitchFamily="49" charset="-122"/>
              </a:rPr>
              <a:t/>
            </a:r>
            <a:br>
              <a:rPr lang="en-US" altLang="zh-CN" dirty="0" smtClean="0">
                <a:solidFill>
                  <a:srgbClr val="FF0000"/>
                </a:solidFill>
                <a:latin typeface="黑体" panose="02010609060101010101" pitchFamily="49" charset="-122"/>
                <a:ea typeface="黑体" panose="02010609060101010101" pitchFamily="49" charset="-122"/>
              </a:rPr>
            </a:br>
            <a:r>
              <a:rPr lang="zh-CN" altLang="en-US" dirty="0" smtClean="0">
                <a:solidFill>
                  <a:srgbClr val="FF0000"/>
                </a:solidFill>
                <a:latin typeface="黑体" panose="02010609060101010101" pitchFamily="49" charset="-122"/>
                <a:ea typeface="黑体" panose="02010609060101010101" pitchFamily="49" charset="-122"/>
              </a:rPr>
              <a:t>登</a:t>
            </a:r>
            <a:r>
              <a:rPr lang="en-US" altLang="zh-CN" dirty="0" smtClean="0">
                <a:solidFill>
                  <a:srgbClr val="FF0000"/>
                </a:solidFill>
                <a:latin typeface="黑体" panose="02010609060101010101" pitchFamily="49" charset="-122"/>
                <a:ea typeface="黑体" panose="02010609060101010101" pitchFamily="49" charset="-122"/>
              </a:rPr>
              <a:t/>
            </a:r>
            <a:br>
              <a:rPr lang="en-US" altLang="zh-CN" dirty="0" smtClean="0">
                <a:solidFill>
                  <a:srgbClr val="FF0000"/>
                </a:solidFill>
                <a:latin typeface="黑体" panose="02010609060101010101" pitchFamily="49" charset="-122"/>
                <a:ea typeface="黑体" panose="02010609060101010101" pitchFamily="49" charset="-122"/>
              </a:rPr>
            </a:br>
            <a:r>
              <a:rPr lang="zh-CN" altLang="en-US" dirty="0" smtClean="0">
                <a:solidFill>
                  <a:srgbClr val="FF0000"/>
                </a:solidFill>
                <a:latin typeface="黑体" panose="02010609060101010101" pitchFamily="49" charset="-122"/>
                <a:ea typeface="黑体" panose="02010609060101010101" pitchFamily="49" charset="-122"/>
              </a:rPr>
              <a:t>陆</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04799"/>
            <a:ext cx="7772400" cy="6330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zh-CN" altLang="en-US" dirty="0" smtClean="0"/>
              <a:t>总结</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a:t>S</a:t>
            </a:r>
            <a:r>
              <a:rPr lang="en-US" altLang="zh-CN" b="1" dirty="0" smtClean="0"/>
              <a:t>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t>操作系统分内核与外壳 ：</a:t>
            </a:r>
          </a:p>
        </p:txBody>
      </p:sp>
      <p:graphicFrame>
        <p:nvGraphicFramePr>
          <p:cNvPr id="8" name="Object 9"/>
          <p:cNvGraphicFramePr>
            <a:graphicFrameLocks noChangeAspect="1"/>
          </p:cNvGraphicFramePr>
          <p:nvPr/>
        </p:nvGraphicFramePr>
        <p:xfrm>
          <a:off x="2895600" y="2590800"/>
          <a:ext cx="2830513" cy="3352800"/>
        </p:xfrm>
        <a:graphic>
          <a:graphicData uri="http://schemas.openxmlformats.org/presentationml/2006/ole">
            <mc:AlternateContent xmlns:mc="http://schemas.openxmlformats.org/markup-compatibility/2006">
              <mc:Choice xmlns:v="urn:schemas-microsoft-com:vml" Requires="v">
                <p:oleObj spid="_x0000_s3133" name="Visio" r:id="rId4" imgW="2165985" imgH="2566670" progId="Visio.Drawing.11">
                  <p:embed/>
                </p:oleObj>
              </mc:Choice>
              <mc:Fallback>
                <p:oleObj name="Visio" r:id="rId4" imgW="2165985" imgH="2566670" progId="Visio.Drawing.11">
                  <p:embed/>
                  <p:pic>
                    <p:nvPicPr>
                      <p:cNvPr id="0" name="图片 3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590800"/>
                        <a:ext cx="2830513"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t>外壳</a:t>
            </a:r>
            <a:r>
              <a:rPr lang="zh-CN" altLang="en-US" kern="0" dirty="0"/>
              <a:t>程序对用户的输入命令进行</a:t>
            </a:r>
            <a:r>
              <a:rPr lang="zh-CN" altLang="en-US" kern="0" dirty="0" smtClean="0"/>
              <a:t>解释，</a:t>
            </a:r>
            <a:r>
              <a:rPr lang="zh-CN" altLang="en-US" kern="0" dirty="0"/>
              <a:t> 为用户提供一种通过操作系统使用计算机的操作</a:t>
            </a:r>
            <a:r>
              <a:rPr lang="zh-CN" altLang="en-US" kern="0" dirty="0" smtClean="0"/>
              <a:t>环境。</a:t>
            </a:r>
            <a:endParaRPr lang="en-US" altLang="zh-CN" kern="0" dirty="0" smtClean="0"/>
          </a:p>
          <a:p>
            <a:pPr lvl="1">
              <a:lnSpc>
                <a:spcPct val="150000"/>
              </a:lnSpc>
              <a:buClr>
                <a:srgbClr val="008000"/>
              </a:buClr>
              <a:buFont typeface="Wingdings" panose="05000000000000000000" pitchFamily="2" charset="2"/>
              <a:buChar char="Ø"/>
            </a:pPr>
            <a:r>
              <a:rPr lang="en-US" altLang="zh-CN" kern="0" dirty="0"/>
              <a:t>Windows</a:t>
            </a:r>
            <a:r>
              <a:rPr lang="zh-CN" altLang="en-US" kern="0" dirty="0"/>
              <a:t>的图形界面，由一个称为</a:t>
            </a:r>
            <a:r>
              <a:rPr lang="en-US" altLang="zh-CN" kern="0" dirty="0"/>
              <a:t>Explorer</a:t>
            </a:r>
            <a:r>
              <a:rPr lang="zh-CN" altLang="en-US" kern="0" dirty="0"/>
              <a:t>的模块解释用户的输入</a:t>
            </a:r>
            <a:r>
              <a:rPr lang="zh-CN" altLang="en-US" kern="0" dirty="0" smtClean="0"/>
              <a:t>。</a:t>
            </a:r>
            <a:endParaRPr lang="en-US" altLang="zh-CN" kern="0" dirty="0" smtClean="0"/>
          </a:p>
          <a:p>
            <a:pPr lvl="1">
              <a:lnSpc>
                <a:spcPct val="150000"/>
              </a:lnSpc>
              <a:buClr>
                <a:srgbClr val="008000"/>
              </a:buClr>
              <a:buFont typeface="Wingdings" panose="05000000000000000000" pitchFamily="2" charset="2"/>
              <a:buChar char="Ø"/>
            </a:pPr>
            <a:r>
              <a:rPr lang="en-US" altLang="zh-CN" kern="0" dirty="0"/>
              <a:t>DOS</a:t>
            </a:r>
            <a:r>
              <a:rPr lang="zh-CN" altLang="en-US" kern="0" dirty="0"/>
              <a:t>的命令行界面，</a:t>
            </a:r>
            <a:r>
              <a:rPr lang="en-US" altLang="zh-CN" kern="0" dirty="0"/>
              <a:t>Command.com</a:t>
            </a:r>
            <a:r>
              <a:rPr lang="zh-CN" altLang="en-US" kern="0" dirty="0"/>
              <a:t>是对命令输入进行解释的外壳程序；</a:t>
            </a:r>
            <a:r>
              <a:rPr lang="zh-CN" altLang="en-US" kern="0" dirty="0">
                <a:solidFill>
                  <a:srgbClr val="FF0000"/>
                </a:solidFill>
              </a:rPr>
              <a:t>（</a:t>
            </a:r>
            <a:r>
              <a:rPr lang="en-US" altLang="zh-CN" kern="0" dirty="0">
                <a:solidFill>
                  <a:srgbClr val="FF0000"/>
                </a:solidFill>
              </a:rPr>
              <a:t>Linux</a:t>
            </a:r>
            <a:r>
              <a:rPr lang="zh-CN" altLang="en-US" kern="0" dirty="0">
                <a:solidFill>
                  <a:srgbClr val="FF0000"/>
                </a:solidFill>
              </a:rPr>
              <a:t>的</a:t>
            </a:r>
            <a:r>
              <a:rPr lang="en-US" altLang="zh-CN" kern="0" dirty="0">
                <a:solidFill>
                  <a:srgbClr val="FF0000"/>
                </a:solidFill>
              </a:rPr>
              <a:t>shell</a:t>
            </a:r>
            <a:r>
              <a:rPr lang="zh-CN" altLang="en-US" kern="0" dirty="0" smtClean="0">
                <a:solidFill>
                  <a:srgbClr val="FF0000"/>
                </a:solidFill>
              </a:rPr>
              <a:t>）</a:t>
            </a:r>
            <a:endParaRPr lang="zh-CN" altLang="en-US" kern="0" dirty="0">
              <a:solidFill>
                <a:srgbClr val="FF0000"/>
              </a:solidFill>
            </a:endParaRPr>
          </a:p>
        </p:txBody>
      </p:sp>
    </p:spTree>
    <p:custDataLst>
      <p:tags r:id="rId1"/>
    </p:custData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黑体" panose="02010609060101010101" pitchFamily="49" charset="-122"/>
                <a:ea typeface="黑体" panose="02010609060101010101" pitchFamily="49" charset="-122"/>
              </a:rPr>
              <a:t>Shell</a:t>
            </a:r>
            <a:r>
              <a:rPr lang="zh-CN" altLang="en-US" dirty="0" smtClean="0">
                <a:latin typeface="黑体" panose="02010609060101010101" pitchFamily="49" charset="-122"/>
                <a:ea typeface="黑体" panose="02010609060101010101" pitchFamily="49" charset="-122"/>
              </a:rPr>
              <a:t>简介</a:t>
            </a:r>
            <a:endParaRPr lang="zh-CN" altLang="en-US"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a:stretch>
            <a:fillRect/>
          </a:stretch>
        </p:blipFill>
        <p:spPr>
          <a:xfrm>
            <a:off x="1728787" y="1364281"/>
            <a:ext cx="5686425" cy="4772025"/>
          </a:xfrm>
          <a:prstGeom prst="rect">
            <a:avLst/>
          </a:prstGeom>
        </p:spPr>
      </p:pic>
      <p:sp>
        <p:nvSpPr>
          <p:cNvPr id="4" name="Line 5"/>
          <p:cNvSpPr>
            <a:spLocks noChangeShapeType="1"/>
          </p:cNvSpPr>
          <p:nvPr/>
        </p:nvSpPr>
        <p:spPr bwMode="auto">
          <a:xfrm>
            <a:off x="1828800" y="2667000"/>
            <a:ext cx="533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Line 6"/>
          <p:cNvSpPr>
            <a:spLocks noChangeShapeType="1"/>
          </p:cNvSpPr>
          <p:nvPr/>
        </p:nvSpPr>
        <p:spPr bwMode="auto">
          <a:xfrm>
            <a:off x="2971800" y="2667000"/>
            <a:ext cx="152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AutoShape 7"/>
          <p:cNvSpPr>
            <a:spLocks noChangeArrowheads="1"/>
          </p:cNvSpPr>
          <p:nvPr/>
        </p:nvSpPr>
        <p:spPr bwMode="auto">
          <a:xfrm>
            <a:off x="-304800" y="3200400"/>
            <a:ext cx="1676400" cy="1066800"/>
          </a:xfrm>
          <a:prstGeom prst="wedgeEllipseCallout">
            <a:avLst>
              <a:gd name="adj1" fmla="val 73106"/>
              <a:gd name="adj2" fmla="val -95833"/>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dirty="0">
                <a:latin typeface="Verdana" panose="020B0604030504040204" pitchFamily="34" charset="0"/>
              </a:rPr>
              <a:t>当前</a:t>
            </a:r>
          </a:p>
          <a:p>
            <a:pPr algn="ctr"/>
            <a:r>
              <a:rPr lang="zh-CN" altLang="en-US" sz="2400" b="1" dirty="0">
                <a:latin typeface="Verdana" panose="020B0604030504040204" pitchFamily="34" charset="0"/>
              </a:rPr>
              <a:t>用户名</a:t>
            </a:r>
          </a:p>
        </p:txBody>
      </p:sp>
      <p:sp>
        <p:nvSpPr>
          <p:cNvPr id="8" name="AutoShape 8"/>
          <p:cNvSpPr>
            <a:spLocks noChangeArrowheads="1"/>
          </p:cNvSpPr>
          <p:nvPr/>
        </p:nvSpPr>
        <p:spPr bwMode="auto">
          <a:xfrm>
            <a:off x="3048000" y="3505200"/>
            <a:ext cx="1676400" cy="1143000"/>
          </a:xfrm>
          <a:prstGeom prst="wedgeEllipseCallout">
            <a:avLst>
              <a:gd name="adj1" fmla="val -46116"/>
              <a:gd name="adj2" fmla="val -121667"/>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p>
          <a:p>
            <a:pPr algn="ctr"/>
            <a:r>
              <a:rPr lang="zh-CN" altLang="en-US" sz="2400" b="1">
                <a:latin typeface="Verdana" panose="020B0604030504040204" pitchFamily="34" charset="0"/>
              </a:rPr>
              <a:t>目录名</a:t>
            </a:r>
          </a:p>
        </p:txBody>
      </p:sp>
      <p:sp>
        <p:nvSpPr>
          <p:cNvPr id="9" name="Line 9"/>
          <p:cNvSpPr>
            <a:spLocks noChangeShapeType="1"/>
          </p:cNvSpPr>
          <p:nvPr/>
        </p:nvSpPr>
        <p:spPr bwMode="auto">
          <a:xfrm>
            <a:off x="3276600" y="2667000"/>
            <a:ext cx="152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AutoShape 10"/>
          <p:cNvSpPr>
            <a:spLocks noChangeArrowheads="1"/>
          </p:cNvSpPr>
          <p:nvPr/>
        </p:nvSpPr>
        <p:spPr bwMode="auto">
          <a:xfrm>
            <a:off x="4648200" y="2971800"/>
            <a:ext cx="2514600" cy="1371600"/>
          </a:xfrm>
          <a:prstGeom prst="wedgeEllipseCallout">
            <a:avLst>
              <a:gd name="adj1" fmla="val -99116"/>
              <a:gd name="adj2" fmla="val -69444"/>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1" dirty="0" smtClean="0">
                <a:latin typeface="Verdana" panose="020B0604030504040204" pitchFamily="34" charset="0"/>
              </a:rPr>
              <a:t>$</a:t>
            </a:r>
            <a:r>
              <a:rPr lang="zh-CN" altLang="en-US" sz="2000" b="1" dirty="0" smtClean="0">
                <a:latin typeface="Verdana" panose="020B0604030504040204" pitchFamily="34" charset="0"/>
              </a:rPr>
              <a:t>表示当前</a:t>
            </a:r>
            <a:r>
              <a:rPr lang="zh-CN" altLang="en-US" sz="2000" b="1" dirty="0">
                <a:latin typeface="Verdana" panose="020B0604030504040204" pitchFamily="34" charset="0"/>
              </a:rPr>
              <a:t>用户</a:t>
            </a:r>
            <a:r>
              <a:rPr lang="zh-CN" altLang="en-US" sz="2000" b="1" dirty="0" smtClean="0">
                <a:latin typeface="Verdana" panose="020B0604030504040204" pitchFamily="34" charset="0"/>
              </a:rPr>
              <a:t>是一般用户。</a:t>
            </a:r>
            <a:endParaRPr lang="zh-CN" altLang="en-US" sz="2000" b="1" dirty="0">
              <a:latin typeface="Verdana" panose="020B0604030504040204" pitchFamily="34" charset="0"/>
            </a:endParaRPr>
          </a:p>
        </p:txBody>
      </p:sp>
      <p:sp>
        <p:nvSpPr>
          <p:cNvPr id="11" name="Line 11"/>
          <p:cNvSpPr>
            <a:spLocks noChangeShapeType="1"/>
          </p:cNvSpPr>
          <p:nvPr/>
        </p:nvSpPr>
        <p:spPr bwMode="auto">
          <a:xfrm>
            <a:off x="2514600" y="2667000"/>
            <a:ext cx="3048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AutoShape 12"/>
          <p:cNvSpPr>
            <a:spLocks noChangeArrowheads="1"/>
          </p:cNvSpPr>
          <p:nvPr/>
        </p:nvSpPr>
        <p:spPr bwMode="auto">
          <a:xfrm>
            <a:off x="1371600" y="3429000"/>
            <a:ext cx="1600200" cy="1066800"/>
          </a:xfrm>
          <a:prstGeom prst="wedgeEllipseCallout">
            <a:avLst>
              <a:gd name="adj1" fmla="val 13889"/>
              <a:gd name="adj2" fmla="val -117560"/>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Verdana" panose="020B0604030504040204" pitchFamily="34" charset="0"/>
              </a:rPr>
              <a:t>当前</a:t>
            </a:r>
          </a:p>
          <a:p>
            <a:pPr algn="ctr"/>
            <a:r>
              <a:rPr lang="zh-CN" altLang="en-US" sz="2400" b="1">
                <a:latin typeface="Verdana" panose="020B0604030504040204" pitchFamily="34" charset="0"/>
              </a:rPr>
              <a:t>计机名</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81000"/>
            <a:ext cx="8382000" cy="530225"/>
          </a:xfrm>
        </p:spPr>
        <p:txBody>
          <a:bodyPr/>
          <a:lstStyle/>
          <a:p>
            <a:pPr eaLnBrk="1" hangingPunct="1"/>
            <a:r>
              <a:rPr lang="en-US" altLang="zh-CN" b="1" dirty="0" smtClean="0"/>
              <a:t>Shell</a:t>
            </a:r>
            <a:r>
              <a:rPr lang="zh-CN" altLang="en-US" b="1" dirty="0" smtClean="0"/>
              <a:t>命令</a:t>
            </a:r>
          </a:p>
        </p:txBody>
      </p:sp>
      <p:cxnSp>
        <p:nvCxnSpPr>
          <p:cNvPr id="7" name="直接连接符 6"/>
          <p:cNvCxnSpPr/>
          <p:nvPr/>
        </p:nvCxnSpPr>
        <p:spPr>
          <a:xfrm>
            <a:off x="520065" y="9906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81162" y="1067015"/>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kern="0" dirty="0" smtClean="0">
                <a:solidFill>
                  <a:srgbClr val="FF0000"/>
                </a:solidFill>
              </a:rPr>
              <a:t>从</a:t>
            </a:r>
            <a:r>
              <a:rPr lang="zh-CN" altLang="en-US" kern="0" dirty="0">
                <a:solidFill>
                  <a:srgbClr val="FF0000"/>
                </a:solidFill>
              </a:rPr>
              <a:t>命令行输入语句，每输入一次就能得到一次响应。</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010229"/>
            <a:ext cx="5782482" cy="4839375"/>
          </a:xfrm>
          <a:prstGeom prst="rect">
            <a:avLst/>
          </a:prstGeom>
        </p:spPr>
      </p:pic>
      <p:sp>
        <p:nvSpPr>
          <p:cNvPr id="15" name="矩形 14"/>
          <p:cNvSpPr/>
          <p:nvPr/>
        </p:nvSpPr>
        <p:spPr bwMode="auto">
          <a:xfrm>
            <a:off x="1752600" y="4241586"/>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6" name="矩形 15"/>
          <p:cNvSpPr/>
          <p:nvPr/>
        </p:nvSpPr>
        <p:spPr bwMode="auto">
          <a:xfrm>
            <a:off x="1752600" y="449580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7" name="矩形 16"/>
          <p:cNvSpPr/>
          <p:nvPr/>
        </p:nvSpPr>
        <p:spPr bwMode="auto">
          <a:xfrm>
            <a:off x="1752600" y="4650832"/>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8" name="矩形 17"/>
          <p:cNvSpPr/>
          <p:nvPr/>
        </p:nvSpPr>
        <p:spPr bwMode="auto">
          <a:xfrm>
            <a:off x="1752600" y="4953000"/>
            <a:ext cx="2209800" cy="152400"/>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9" name="矩形 18"/>
          <p:cNvSpPr/>
          <p:nvPr/>
        </p:nvSpPr>
        <p:spPr bwMode="auto">
          <a:xfrm>
            <a:off x="1752600" y="5100918"/>
            <a:ext cx="1828800" cy="173602"/>
          </a:xfrm>
          <a:prstGeom prst="rect">
            <a:avLst/>
          </a:prstGeom>
          <a:noFill/>
          <a:ln w="25400"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18" grpId="0" bldLvl="0" animBg="1"/>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en-US" altLang="zh-CN" dirty="0" err="1" smtClean="0"/>
              <a:t>Objdump</a:t>
            </a:r>
            <a:r>
              <a:rPr lang="zh-CN" altLang="en-US" dirty="0" smtClean="0"/>
              <a:t>工具</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Shell</a:t>
            </a:r>
            <a:r>
              <a:rPr lang="zh-CN" altLang="en-US" kern="0" dirty="0">
                <a:solidFill>
                  <a:srgbClr val="FF0000"/>
                </a:solidFill>
              </a:rPr>
              <a:t>程序</a:t>
            </a:r>
            <a:r>
              <a:rPr lang="zh-CN" altLang="en-US" kern="0" dirty="0" smtClean="0">
                <a:solidFill>
                  <a:srgbClr val="FF0000"/>
                </a:solidFill>
              </a:rPr>
              <a:t>：又</a:t>
            </a:r>
            <a:r>
              <a:rPr lang="zh-CN" altLang="en-US" kern="0" dirty="0">
                <a:solidFill>
                  <a:srgbClr val="FF0000"/>
                </a:solidFill>
              </a:rPr>
              <a:t>称</a:t>
            </a:r>
            <a:r>
              <a:rPr lang="en-US" altLang="zh-CN" kern="0" dirty="0">
                <a:solidFill>
                  <a:srgbClr val="FF0000"/>
                </a:solidFill>
              </a:rPr>
              <a:t>shell</a:t>
            </a:r>
            <a:r>
              <a:rPr lang="zh-CN" altLang="en-US" kern="0" dirty="0">
                <a:solidFill>
                  <a:srgbClr val="FF0000"/>
                </a:solidFill>
              </a:rPr>
              <a:t>脚本。</a:t>
            </a:r>
          </a:p>
          <a:p>
            <a:pPr>
              <a:lnSpc>
                <a:spcPct val="150000"/>
              </a:lnSpc>
              <a:buClr>
                <a:srgbClr val="008000"/>
              </a:buClr>
              <a:buFont typeface="Wingdings" panose="05000000000000000000" pitchFamily="2" charset="2"/>
              <a:buChar char="Ø"/>
            </a:pPr>
            <a:r>
              <a:rPr lang="zh-CN" altLang="en-US" kern="0" dirty="0">
                <a:solidFill>
                  <a:srgbClr val="FF0000"/>
                </a:solidFill>
              </a:rPr>
              <a:t>把一系列的</a:t>
            </a:r>
            <a:r>
              <a:rPr lang="en-US" altLang="zh-CN" kern="0" dirty="0">
                <a:solidFill>
                  <a:srgbClr val="FF0000"/>
                </a:solidFill>
              </a:rPr>
              <a:t>shell</a:t>
            </a:r>
            <a:r>
              <a:rPr lang="zh-CN" altLang="en-US" kern="0" dirty="0">
                <a:solidFill>
                  <a:srgbClr val="FF0000"/>
                </a:solidFill>
              </a:rPr>
              <a:t>命令，按照一定的语法规则和控制结构，组织在一个文件中，然后由内核来一条接着一条地解释和执行这些命令，这个文件就是一个</a:t>
            </a:r>
            <a:r>
              <a:rPr lang="en-US" altLang="zh-CN" kern="0" dirty="0">
                <a:solidFill>
                  <a:srgbClr val="FF0000"/>
                </a:solidFill>
              </a:rPr>
              <a:t>shell</a:t>
            </a:r>
            <a:r>
              <a:rPr lang="zh-CN" altLang="en-US" kern="0" dirty="0">
                <a:solidFill>
                  <a:srgbClr val="FF0000"/>
                </a:solidFill>
              </a:rPr>
              <a:t>程序。</a:t>
            </a:r>
          </a:p>
          <a:p>
            <a:pPr>
              <a:lnSpc>
                <a:spcPct val="150000"/>
              </a:lnSpc>
              <a:buClr>
                <a:srgbClr val="008000"/>
              </a:buClr>
              <a:buFont typeface="Wingdings" panose="05000000000000000000" pitchFamily="2" charset="2"/>
              <a:buChar char="Ø"/>
            </a:pPr>
            <a:r>
              <a:rPr lang="zh-CN" altLang="en-US" kern="0" dirty="0">
                <a:solidFill>
                  <a:srgbClr val="FF0000"/>
                </a:solidFill>
              </a:rPr>
              <a:t>类似于</a:t>
            </a:r>
            <a:r>
              <a:rPr lang="en-US" altLang="zh-CN" kern="0" dirty="0">
                <a:solidFill>
                  <a:srgbClr val="FF0000"/>
                </a:solidFill>
              </a:rPr>
              <a:t>DOS/Windows</a:t>
            </a:r>
            <a:r>
              <a:rPr lang="zh-CN" altLang="en-US" kern="0" dirty="0">
                <a:solidFill>
                  <a:srgbClr val="FF0000"/>
                </a:solidFill>
              </a:rPr>
              <a:t>中的</a:t>
            </a:r>
            <a:r>
              <a:rPr lang="en-US" altLang="zh-CN" kern="0" dirty="0">
                <a:solidFill>
                  <a:srgbClr val="FF0000"/>
                </a:solidFill>
              </a:rPr>
              <a:t>.bat</a:t>
            </a:r>
            <a:r>
              <a:rPr lang="zh-CN" altLang="en-US" kern="0" dirty="0">
                <a:solidFill>
                  <a:srgbClr val="FF0000"/>
                </a:solidFill>
              </a:rPr>
              <a:t>批处理文件。</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spTree>
    <p:custDataLst>
      <p:tags r:id="rId1"/>
    </p:custData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Shell</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367" y="1772500"/>
            <a:ext cx="8229600" cy="4525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en-US" altLang="zh-CN" kern="0" dirty="0">
                <a:solidFill>
                  <a:srgbClr val="FF0000"/>
                </a:solidFill>
              </a:rPr>
              <a:t>LINUX</a:t>
            </a:r>
            <a:r>
              <a:rPr lang="zh-CN" altLang="en-US" kern="0" dirty="0">
                <a:solidFill>
                  <a:srgbClr val="FF0000"/>
                </a:solidFill>
              </a:rPr>
              <a:t>中的</a:t>
            </a:r>
            <a:r>
              <a:rPr lang="en-US" altLang="zh-CN" kern="0" dirty="0">
                <a:solidFill>
                  <a:srgbClr val="FF0000"/>
                </a:solidFill>
              </a:rPr>
              <a:t>Shell</a:t>
            </a:r>
            <a:r>
              <a:rPr lang="zh-CN" altLang="en-US" kern="0" dirty="0">
                <a:solidFill>
                  <a:srgbClr val="FF0000"/>
                </a:solidFill>
              </a:rPr>
              <a:t>程序</a:t>
            </a:r>
            <a:r>
              <a:rPr lang="zh-CN" altLang="en-US" kern="0" dirty="0" smtClean="0">
                <a:solidFill>
                  <a:srgbClr val="FF0000"/>
                </a:solidFill>
              </a:rPr>
              <a:t>：先</a:t>
            </a:r>
            <a:r>
              <a:rPr lang="zh-CN" altLang="en-US" kern="0" dirty="0">
                <a:solidFill>
                  <a:srgbClr val="FF0000"/>
                </a:solidFill>
              </a:rPr>
              <a:t>创建程序文件</a:t>
            </a:r>
            <a:r>
              <a:rPr lang="zh-CN" altLang="en-US" kern="0" dirty="0" smtClean="0">
                <a:solidFill>
                  <a:srgbClr val="FF0000"/>
                </a:solidFill>
              </a:rPr>
              <a:t>。再</a:t>
            </a:r>
            <a:r>
              <a:rPr lang="zh-CN" altLang="en-US" kern="0" dirty="0">
                <a:solidFill>
                  <a:srgbClr val="FF0000"/>
                </a:solidFill>
              </a:rPr>
              <a:t>输入若干命令</a:t>
            </a:r>
            <a:r>
              <a:rPr lang="zh-CN" altLang="en-US" kern="0" dirty="0" smtClean="0">
                <a:solidFill>
                  <a:srgbClr val="FF0000"/>
                </a:solidFill>
              </a:rPr>
              <a:t>。最后</a:t>
            </a:r>
            <a:r>
              <a:rPr lang="zh-CN" altLang="en-US" kern="0" dirty="0">
                <a:solidFill>
                  <a:srgbClr val="FF0000"/>
                </a:solidFill>
              </a:rPr>
              <a:t>执行该程序</a:t>
            </a:r>
            <a:r>
              <a:rPr lang="zh-CN" altLang="en-US" kern="0" dirty="0" smtClean="0">
                <a:solidFill>
                  <a:srgbClr val="FF0000"/>
                </a:solidFill>
              </a:rPr>
              <a:t>。</a:t>
            </a:r>
          </a:p>
          <a:p>
            <a:pPr>
              <a:lnSpc>
                <a:spcPct val="150000"/>
              </a:lnSpc>
              <a:buClr>
                <a:srgbClr val="008000"/>
              </a:buClr>
              <a:buFont typeface="Wingdings" panose="05000000000000000000" pitchFamily="2" charset="2"/>
              <a:buChar char="Ø"/>
            </a:pPr>
            <a:endParaRPr lang="zh-CN" altLang="en-US" kern="0" dirty="0">
              <a:solidFill>
                <a:srgbClr val="FF0000"/>
              </a:solidFill>
            </a:endParaRPr>
          </a:p>
        </p:txBody>
      </p:sp>
      <p:grpSp>
        <p:nvGrpSpPr>
          <p:cNvPr id="5" name="Group 4"/>
          <p:cNvGrpSpPr/>
          <p:nvPr/>
        </p:nvGrpSpPr>
        <p:grpSpPr bwMode="auto">
          <a:xfrm>
            <a:off x="457200" y="3505200"/>
            <a:ext cx="2057400" cy="2209800"/>
            <a:chOff x="912" y="2784"/>
            <a:chExt cx="768" cy="1392"/>
          </a:xfrm>
        </p:grpSpPr>
        <p:sp>
          <p:nvSpPr>
            <p:cNvPr id="8" name="Rectangle 5"/>
            <p:cNvSpPr>
              <a:spLocks noChangeArrowheads="1"/>
            </p:cNvSpPr>
            <p:nvPr/>
          </p:nvSpPr>
          <p:spPr bwMode="auto">
            <a:xfrm>
              <a:off x="912" y="3024"/>
              <a:ext cx="768" cy="1152"/>
            </a:xfrm>
            <a:prstGeom prst="rect">
              <a:avLst/>
            </a:prstGeom>
            <a:solidFill>
              <a:srgbClr val="33CCCC"/>
            </a:solidFill>
            <a:ln w="9525" algn="ctr">
              <a:solidFill>
                <a:schemeClr val="tx1"/>
              </a:solidFill>
              <a:miter lim="800000"/>
            </a:ln>
            <a:effectLst>
              <a:outerShdw dist="107763" dir="2700000" algn="ctr" rotWithShape="0">
                <a:schemeClr val="bg2">
                  <a:alpha val="50000"/>
                </a:schemeClr>
              </a:outerShdw>
            </a:effectLst>
          </p:spPr>
          <p:txBody>
            <a:bodyPr wrap="none" anchor="ctr"/>
            <a:lstStyle/>
            <a:p>
              <a:endParaRPr lang="en-US" altLang="zh-CN" sz="2000" b="1" dirty="0" smtClean="0"/>
            </a:p>
            <a:p>
              <a:r>
                <a:rPr lang="en-US" altLang="zh-CN" sz="2000" b="1" dirty="0" err="1" smtClean="0"/>
                <a:t>pwd</a:t>
              </a:r>
              <a:endParaRPr lang="en-US" altLang="zh-CN" sz="2000" b="1" dirty="0"/>
            </a:p>
            <a:p>
              <a:r>
                <a:rPr lang="en-US" altLang="zh-CN" sz="2000" b="1" dirty="0" err="1" smtClean="0"/>
                <a:t>Mkdir</a:t>
              </a:r>
              <a:r>
                <a:rPr lang="en-US" altLang="zh-CN" sz="2000" b="1" dirty="0" smtClean="0"/>
                <a:t> lab1</a:t>
              </a:r>
            </a:p>
            <a:p>
              <a:r>
                <a:rPr lang="en-US" altLang="zh-CN" sz="2000" b="1" dirty="0" err="1" smtClean="0"/>
                <a:t>Ls</a:t>
              </a:r>
              <a:endParaRPr lang="en-US" altLang="zh-CN" sz="2000" b="1" dirty="0" smtClean="0"/>
            </a:p>
            <a:p>
              <a:r>
                <a:rPr lang="en-US" altLang="zh-CN" sz="2000" b="1" dirty="0" err="1" smtClean="0"/>
                <a:t>Rmdir</a:t>
              </a:r>
              <a:r>
                <a:rPr lang="en-US" altLang="zh-CN" sz="2000" b="1" dirty="0" smtClean="0"/>
                <a:t> lab1</a:t>
              </a:r>
            </a:p>
            <a:p>
              <a:r>
                <a:rPr lang="en-US" altLang="zh-CN" sz="2000" b="1" dirty="0" err="1" smtClean="0"/>
                <a:t>Ls</a:t>
              </a:r>
              <a:endParaRPr lang="en-US" altLang="zh-CN" sz="2000" b="1" dirty="0" smtClean="0"/>
            </a:p>
            <a:p>
              <a:endParaRPr lang="en-US" altLang="zh-CN" sz="2000" b="1" dirty="0"/>
            </a:p>
          </p:txBody>
        </p:sp>
        <p:sp>
          <p:nvSpPr>
            <p:cNvPr id="9" name="Rectangle 6"/>
            <p:cNvSpPr>
              <a:spLocks noChangeArrowheads="1"/>
            </p:cNvSpPr>
            <p:nvPr/>
          </p:nvSpPr>
          <p:spPr bwMode="auto">
            <a:xfrm>
              <a:off x="912" y="2784"/>
              <a:ext cx="768" cy="240"/>
            </a:xfrm>
            <a:prstGeom prst="rect">
              <a:avLst/>
            </a:prstGeom>
            <a:solidFill>
              <a:schemeClr val="folHlink"/>
            </a:solidFill>
            <a:ln w="9525" algn="ctr">
              <a:solidFill>
                <a:schemeClr val="bg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dirty="0" err="1"/>
                <a:t>aa</a:t>
              </a:r>
              <a:r>
                <a:rPr lang="en-US" altLang="zh-CN" sz="2000" b="1" dirty="0"/>
                <a:t> </a:t>
              </a:r>
              <a:r>
                <a:rPr lang="zh-CN" altLang="en-US" sz="2000" b="1" dirty="0"/>
                <a:t>脚本</a:t>
              </a:r>
            </a:p>
          </p:txBody>
        </p:sp>
      </p:grpSp>
      <p:sp>
        <p:nvSpPr>
          <p:cNvPr id="10" name="AutoShape 7"/>
          <p:cNvSpPr>
            <a:spLocks noChangeArrowheads="1"/>
          </p:cNvSpPr>
          <p:nvPr/>
        </p:nvSpPr>
        <p:spPr bwMode="auto">
          <a:xfrm>
            <a:off x="2743200" y="3810000"/>
            <a:ext cx="457200" cy="609600"/>
          </a:xfrm>
          <a:prstGeom prst="rightArrow">
            <a:avLst>
              <a:gd name="adj1" fmla="val 50000"/>
              <a:gd name="adj2" fmla="val 25000"/>
            </a:avLst>
          </a:prstGeom>
          <a:solidFill>
            <a:srgbClr val="33CCCC"/>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 name="图片 10"/>
          <p:cNvPicPr>
            <a:picLocks noChangeAspect="1"/>
          </p:cNvPicPr>
          <p:nvPr/>
        </p:nvPicPr>
        <p:blipFill>
          <a:blip r:embed="rId3"/>
          <a:stretch>
            <a:fillRect/>
          </a:stretch>
        </p:blipFill>
        <p:spPr>
          <a:xfrm>
            <a:off x="3324545" y="2590800"/>
            <a:ext cx="5400675" cy="3790950"/>
          </a:xfrm>
          <a:prstGeom prst="rect">
            <a:avLst/>
          </a:prstGeom>
        </p:spPr>
      </p:pic>
    </p:spTree>
    <p:custDataLst>
      <p:tags r:id="rId1"/>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a:t>Shell</a:t>
            </a:r>
            <a:r>
              <a:rPr lang="zh-CN" altLang="en-US"/>
              <a:t>常用命令</a:t>
            </a:r>
          </a:p>
        </p:txBody>
      </p:sp>
      <p:sp>
        <p:nvSpPr>
          <p:cNvPr id="562179" name="Rectangle 3"/>
          <p:cNvSpPr>
            <a:spLocks noGrp="1" noChangeArrowheads="1"/>
          </p:cNvSpPr>
          <p:nvPr>
            <p:ph type="body" idx="1"/>
          </p:nvPr>
        </p:nvSpPr>
        <p:spPr/>
        <p:txBody>
          <a:bodyPr/>
          <a:lstStyle/>
          <a:p>
            <a:r>
              <a:rPr lang="zh-CN" altLang="en-US"/>
              <a:t>（</a:t>
            </a:r>
            <a:r>
              <a:rPr lang="en-US" altLang="zh-CN"/>
              <a:t>1</a:t>
            </a:r>
            <a:r>
              <a:rPr lang="zh-CN" altLang="en-US"/>
              <a:t>）目录操作命令</a:t>
            </a:r>
          </a:p>
          <a:p>
            <a:pPr lvl="1"/>
            <a:r>
              <a:rPr lang="zh-CN" altLang="en-US"/>
              <a:t>目录操作命令是指能够对目录进行查看、创建、删除，以及显示当前工作目录和改变当前目录等操作。</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562179" name="Rectangle 3"/>
          <p:cNvSpPr>
            <a:spLocks noGrp="1" noChangeArrowheads="1"/>
          </p:cNvSpPr>
          <p:nvPr>
            <p:ph type="body" idx="1"/>
          </p:nvPr>
        </p:nvSpPr>
        <p:spPr/>
        <p:txBody>
          <a:bodyPr/>
          <a:lstStyle/>
          <a:p>
            <a:pPr>
              <a:lnSpc>
                <a:spcPct val="140000"/>
              </a:lnSpc>
              <a:spcBef>
                <a:spcPct val="30000"/>
              </a:spcBef>
              <a:buFontTx/>
              <a:buChar char="•"/>
            </a:pPr>
            <a:r>
              <a:rPr lang="zh-CN" altLang="en-US" dirty="0"/>
              <a:t>（</a:t>
            </a:r>
            <a:r>
              <a:rPr lang="en-US" altLang="zh-CN" dirty="0"/>
              <a:t>1</a:t>
            </a:r>
            <a:r>
              <a:rPr lang="zh-CN" altLang="en-US" dirty="0" smtClean="0"/>
              <a:t>）</a:t>
            </a:r>
            <a:r>
              <a:rPr lang="en-US" altLang="zh-CN" dirty="0"/>
              <a:t>Linux</a:t>
            </a:r>
            <a:r>
              <a:rPr lang="zh-CN" altLang="en-US" dirty="0"/>
              <a:t>文件系统中</a:t>
            </a:r>
            <a:r>
              <a:rPr lang="zh-CN" altLang="en-US" dirty="0" smtClean="0"/>
              <a:t>，根目录</a:t>
            </a:r>
            <a:r>
              <a:rPr lang="zh-CN" altLang="en-US" dirty="0"/>
              <a:t>下有</a:t>
            </a:r>
            <a:r>
              <a:rPr lang="en-US" altLang="zh-CN" dirty="0"/>
              <a:t>/</a:t>
            </a:r>
            <a:r>
              <a:rPr lang="en-US" altLang="zh-CN" dirty="0" err="1"/>
              <a:t>etc</a:t>
            </a:r>
            <a:r>
              <a:rPr lang="zh-CN" altLang="en-US" dirty="0"/>
              <a:t>、</a:t>
            </a:r>
            <a:r>
              <a:rPr lang="en-US" altLang="zh-CN" dirty="0"/>
              <a:t>/</a:t>
            </a:r>
            <a:r>
              <a:rPr lang="en-US" altLang="zh-CN" dirty="0" err="1"/>
              <a:t>dev</a:t>
            </a:r>
            <a:r>
              <a:rPr lang="zh-CN" altLang="en-US" dirty="0"/>
              <a:t>、</a:t>
            </a:r>
            <a:r>
              <a:rPr lang="en-US" altLang="zh-CN" dirty="0"/>
              <a:t>/boot</a:t>
            </a:r>
            <a:r>
              <a:rPr lang="zh-CN" altLang="en-US" dirty="0"/>
              <a:t>、</a:t>
            </a:r>
            <a:r>
              <a:rPr lang="en-US" altLang="zh-CN" dirty="0"/>
              <a:t>/home</a:t>
            </a:r>
            <a:r>
              <a:rPr lang="zh-CN" altLang="en-US" dirty="0"/>
              <a:t>、</a:t>
            </a:r>
            <a:r>
              <a:rPr lang="en-US" altLang="zh-CN" dirty="0"/>
              <a:t>/lib</a:t>
            </a:r>
            <a:r>
              <a:rPr lang="zh-CN" altLang="en-US" dirty="0"/>
              <a:t>、</a:t>
            </a:r>
            <a:r>
              <a:rPr lang="en-US" altLang="zh-CN" dirty="0"/>
              <a:t>/</a:t>
            </a:r>
            <a:r>
              <a:rPr lang="en-US" altLang="zh-CN" dirty="0" err="1"/>
              <a:t>lost+found</a:t>
            </a:r>
            <a:r>
              <a:rPr lang="zh-CN" altLang="en-US" dirty="0"/>
              <a:t>、</a:t>
            </a:r>
            <a:r>
              <a:rPr lang="en-US" altLang="zh-CN" dirty="0"/>
              <a:t>/</a:t>
            </a:r>
            <a:r>
              <a:rPr lang="en-US" altLang="zh-CN" dirty="0" err="1"/>
              <a:t>mnt</a:t>
            </a:r>
            <a:r>
              <a:rPr lang="zh-CN" altLang="en-US" dirty="0"/>
              <a:t>、</a:t>
            </a:r>
            <a:r>
              <a:rPr lang="en-US" altLang="zh-CN" dirty="0"/>
              <a:t>/opt</a:t>
            </a:r>
            <a:r>
              <a:rPr lang="zh-CN" altLang="en-US" dirty="0"/>
              <a:t>、</a:t>
            </a:r>
            <a:r>
              <a:rPr lang="en-US" altLang="zh-CN" dirty="0"/>
              <a:t>/</a:t>
            </a:r>
            <a:r>
              <a:rPr lang="en-US" altLang="zh-CN" dirty="0" err="1"/>
              <a:t>proc</a:t>
            </a:r>
            <a:r>
              <a:rPr lang="zh-CN" altLang="en-US" dirty="0"/>
              <a:t>、</a:t>
            </a:r>
            <a:r>
              <a:rPr lang="en-US" altLang="zh-CN" dirty="0"/>
              <a:t>/root</a:t>
            </a:r>
            <a:r>
              <a:rPr lang="zh-CN" altLang="en-US" dirty="0"/>
              <a:t>、</a:t>
            </a:r>
            <a:r>
              <a:rPr lang="en-US" altLang="zh-CN" dirty="0"/>
              <a:t>/bin</a:t>
            </a:r>
            <a:r>
              <a:rPr lang="zh-CN" altLang="en-US" dirty="0"/>
              <a:t>、</a:t>
            </a:r>
            <a:r>
              <a:rPr lang="en-US" altLang="zh-CN" dirty="0"/>
              <a:t>/</a:t>
            </a:r>
            <a:r>
              <a:rPr lang="en-US" altLang="zh-CN" dirty="0" err="1"/>
              <a:t>sbin</a:t>
            </a:r>
            <a:r>
              <a:rPr lang="zh-CN" altLang="en-US" dirty="0"/>
              <a:t>、</a:t>
            </a:r>
            <a:r>
              <a:rPr lang="en-US" altLang="zh-CN" dirty="0"/>
              <a:t>/</a:t>
            </a:r>
            <a:r>
              <a:rPr lang="en-US" altLang="zh-CN" dirty="0" err="1"/>
              <a:t>tmp</a:t>
            </a:r>
            <a:r>
              <a:rPr lang="zh-CN" altLang="en-US" dirty="0"/>
              <a:t>、</a:t>
            </a:r>
            <a:r>
              <a:rPr lang="en-US" altLang="zh-CN" dirty="0"/>
              <a:t>/</a:t>
            </a:r>
            <a:r>
              <a:rPr lang="en-US" altLang="zh-CN" dirty="0" err="1"/>
              <a:t>var</a:t>
            </a:r>
            <a:r>
              <a:rPr lang="zh-CN" altLang="en-US" dirty="0"/>
              <a:t>、</a:t>
            </a:r>
            <a:r>
              <a:rPr lang="en-US" altLang="zh-CN" dirty="0"/>
              <a:t>/</a:t>
            </a:r>
            <a:r>
              <a:rPr lang="en-US" altLang="zh-CN" dirty="0" err="1"/>
              <a:t>usr</a:t>
            </a:r>
            <a:r>
              <a:rPr lang="zh-CN" altLang="en-US" dirty="0"/>
              <a:t>等重要目录。</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10" name="Rectangle 4"/>
          <p:cNvSpPr>
            <a:spLocks noChangeArrowheads="1"/>
          </p:cNvSpPr>
          <p:nvPr/>
        </p:nvSpPr>
        <p:spPr bwMode="auto">
          <a:xfrm>
            <a:off x="441328" y="1219200"/>
            <a:ext cx="8858312"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11" name="Rectangle 5"/>
          <p:cNvSpPr>
            <a:spLocks noChangeArrowheads="1"/>
          </p:cNvSpPr>
          <p:nvPr/>
        </p:nvSpPr>
        <p:spPr bwMode="auto">
          <a:xfrm>
            <a:off x="-23019" y="2470296"/>
            <a:ext cx="9286940" cy="1938992"/>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1. /</a:t>
            </a:r>
            <a:r>
              <a:rPr lang="en-US" altLang="zh-CN" sz="2000" b="0" dirty="0" err="1">
                <a:solidFill>
                  <a:srgbClr val="FF0000"/>
                </a:solidFill>
              </a:rPr>
              <a:t>etc</a:t>
            </a:r>
            <a:endParaRPr lang="en-US" altLang="zh-CN" sz="2000" b="0" dirty="0">
              <a:solidFill>
                <a:srgbClr val="FF0000"/>
              </a:solidFill>
            </a:endParaRPr>
          </a:p>
          <a:p>
            <a:pPr marL="342900" indent="-342900" algn="l">
              <a:lnSpc>
                <a:spcPct val="100000"/>
              </a:lnSpc>
              <a:tabLst>
                <a:tab pos="457200" algn="l"/>
              </a:tabLst>
            </a:pPr>
            <a:r>
              <a:rPr lang="zh-CN" altLang="en-US" sz="2000" b="0" dirty="0">
                <a:solidFill>
                  <a:schemeClr val="tx1"/>
                </a:solidFill>
              </a:rPr>
              <a:t>   存放着许多系统所需的重要配置与管理文件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2. /</a:t>
            </a:r>
            <a:r>
              <a:rPr lang="en-US" altLang="zh-CN" sz="2000" b="0" dirty="0" err="1">
                <a:solidFill>
                  <a:srgbClr val="FF0000"/>
                </a:solidFill>
              </a:rPr>
              <a:t>dev</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a:t>
            </a:r>
            <a:r>
              <a:rPr lang="en-US" altLang="zh-CN" sz="2000" b="0" dirty="0">
                <a:solidFill>
                  <a:schemeClr val="tx1"/>
                </a:solidFill>
              </a:rPr>
              <a:t>device file</a:t>
            </a:r>
            <a:r>
              <a:rPr lang="zh-CN" altLang="en-US" sz="2000" b="0" dirty="0">
                <a:solidFill>
                  <a:schemeClr val="tx1"/>
                </a:solidFill>
              </a:rPr>
              <a:t>（装置文件），使用者可以经由核心用来存取系统中的硬设备，当使用装置文件时内核会辨识出输入输出请求，并传递到相对应装置的驱动程序以便完成特定的动作；</a:t>
            </a:r>
            <a:r>
              <a:rPr lang="zh-CN" altLang="en-US" sz="2000" dirty="0"/>
              <a:t> </a:t>
            </a:r>
            <a:endParaRPr lang="en-US" altLang="zh-CN" sz="2000" dirty="0"/>
          </a:p>
        </p:txBody>
      </p:sp>
      <p:sp>
        <p:nvSpPr>
          <p:cNvPr id="12" name="Rectangle 6"/>
          <p:cNvSpPr>
            <a:spLocks noChangeArrowheads="1"/>
          </p:cNvSpPr>
          <p:nvPr/>
        </p:nvSpPr>
        <p:spPr bwMode="auto">
          <a:xfrm>
            <a:off x="12700" y="4409288"/>
            <a:ext cx="9215502" cy="1631216"/>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3. /boot</a:t>
            </a:r>
          </a:p>
          <a:p>
            <a:pPr marL="342900" indent="-342900" algn="l">
              <a:lnSpc>
                <a:spcPct val="100000"/>
              </a:lnSpc>
              <a:tabLst>
                <a:tab pos="457200" algn="l"/>
              </a:tabLst>
            </a:pPr>
            <a:r>
              <a:rPr lang="zh-CN" altLang="en-US" sz="2000" b="0" dirty="0">
                <a:solidFill>
                  <a:schemeClr val="tx1"/>
                </a:solidFill>
              </a:rPr>
              <a:t>  存放与系统激活的相关文件 </a:t>
            </a:r>
            <a:r>
              <a:rPr lang="en-US" altLang="zh-CN" sz="2000" b="0" dirty="0">
                <a:solidFill>
                  <a:schemeClr val="tx1"/>
                </a:solidFill>
              </a:rPr>
              <a:t>,</a:t>
            </a:r>
            <a:r>
              <a:rPr lang="zh-CN" altLang="en-US" sz="2000" b="0" dirty="0">
                <a:solidFill>
                  <a:schemeClr val="tx1"/>
                </a:solidFill>
              </a:rPr>
              <a:t>不可任意删除</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4. /home</a:t>
            </a:r>
          </a:p>
          <a:p>
            <a:pPr marL="342900" indent="-342900" algn="l">
              <a:lnSpc>
                <a:spcPct val="100000"/>
              </a:lnSpc>
              <a:tabLst>
                <a:tab pos="457200" algn="l"/>
              </a:tabLst>
            </a:pPr>
            <a:r>
              <a:rPr lang="zh-CN" altLang="en-US" sz="2000" b="0" dirty="0">
                <a:solidFill>
                  <a:schemeClr val="tx1"/>
                </a:solidFill>
              </a:rPr>
              <a:t>   登录用户的主目录（</a:t>
            </a:r>
            <a:r>
              <a:rPr lang="en-US" altLang="zh-CN" sz="2000" b="0" dirty="0">
                <a:solidFill>
                  <a:schemeClr val="tx1"/>
                </a:solidFill>
              </a:rPr>
              <a:t>$HOME</a:t>
            </a:r>
            <a:r>
              <a:rPr lang="zh-CN" altLang="en-US" sz="2000" b="0" dirty="0">
                <a:solidFill>
                  <a:schemeClr val="tx1"/>
                </a:solidFill>
              </a:rPr>
              <a:t>）放在此目录下，以用户的名称作为</a:t>
            </a:r>
            <a:r>
              <a:rPr lang="en-US" altLang="zh-CN" sz="2000" b="0" dirty="0">
                <a:solidFill>
                  <a:schemeClr val="tx1"/>
                </a:solidFill>
              </a:rPr>
              <a:t>/home</a:t>
            </a:r>
            <a:r>
              <a:rPr lang="zh-CN" altLang="en-US" sz="2000" b="0" dirty="0">
                <a:solidFill>
                  <a:schemeClr val="tx1"/>
                </a:solidFill>
              </a:rPr>
              <a:t>目录下各个子目录的名称。</a:t>
            </a:r>
            <a:endParaRPr lang="en-US" altLang="zh-CN" sz="2000" dirty="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6" name="Rectangle 4"/>
          <p:cNvSpPr>
            <a:spLocks noChangeArrowheads="1"/>
          </p:cNvSpPr>
          <p:nvPr/>
        </p:nvSpPr>
        <p:spPr bwMode="auto">
          <a:xfrm>
            <a:off x="760418" y="1346200"/>
            <a:ext cx="8092403"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7" name="Rectangle 4"/>
          <p:cNvSpPr>
            <a:spLocks noChangeArrowheads="1"/>
          </p:cNvSpPr>
          <p:nvPr/>
        </p:nvSpPr>
        <p:spPr bwMode="auto">
          <a:xfrm>
            <a:off x="-25400" y="2556808"/>
            <a:ext cx="8940800" cy="1938992"/>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5. /lib</a:t>
            </a:r>
          </a:p>
          <a:p>
            <a:pPr marL="342900" indent="-342900" algn="l">
              <a:lnSpc>
                <a:spcPct val="100000"/>
              </a:lnSpc>
              <a:tabLst>
                <a:tab pos="457200" algn="l"/>
              </a:tabLst>
            </a:pPr>
            <a:r>
              <a:rPr lang="zh-CN" altLang="en-US" sz="2000" b="0" dirty="0"/>
              <a:t>   </a:t>
            </a:r>
            <a:r>
              <a:rPr lang="zh-CN" altLang="en-US" sz="2000" b="0" dirty="0">
                <a:solidFill>
                  <a:schemeClr val="tx1"/>
                </a:solidFill>
              </a:rPr>
              <a:t>存放许多系统激活时所需要的重要的共享函数库</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6. /</a:t>
            </a:r>
            <a:r>
              <a:rPr lang="en-US" altLang="zh-CN" sz="2000" b="0" dirty="0" err="1">
                <a:solidFill>
                  <a:srgbClr val="FF0000"/>
                </a:solidFill>
              </a:rPr>
              <a:t>usr</a:t>
            </a:r>
            <a:r>
              <a:rPr lang="en-US" altLang="zh-CN" sz="2000" b="0" dirty="0">
                <a:solidFill>
                  <a:srgbClr val="FF0000"/>
                </a:solidFill>
              </a:rPr>
              <a:t>/lib</a:t>
            </a:r>
          </a:p>
          <a:p>
            <a:pPr marL="342900" indent="-342900" algn="l">
              <a:lnSpc>
                <a:spcPct val="100000"/>
              </a:lnSpc>
              <a:tabLst>
                <a:tab pos="457200" algn="l"/>
              </a:tabLst>
            </a:pPr>
            <a:r>
              <a:rPr lang="zh-CN" altLang="en-US" sz="2000" b="0" dirty="0"/>
              <a:t>   </a:t>
            </a:r>
            <a:r>
              <a:rPr lang="zh-CN" altLang="en-US" sz="2000" b="0" dirty="0">
                <a:solidFill>
                  <a:schemeClr val="tx1"/>
                </a:solidFill>
              </a:rPr>
              <a:t>存放一些应用应用程序的共享函数库，例如</a:t>
            </a:r>
            <a:r>
              <a:rPr lang="en-US" altLang="zh-CN" sz="2000" b="0" dirty="0">
                <a:solidFill>
                  <a:schemeClr val="tx1"/>
                </a:solidFill>
              </a:rPr>
              <a:t>Netscape</a:t>
            </a:r>
            <a:r>
              <a:rPr lang="zh-CN" altLang="en-US" sz="2000" b="0" dirty="0">
                <a:solidFill>
                  <a:schemeClr val="tx1"/>
                </a:solidFill>
              </a:rPr>
              <a:t>、</a:t>
            </a:r>
            <a:r>
              <a:rPr lang="en-US" altLang="zh-CN" sz="2000" b="0" dirty="0">
                <a:solidFill>
                  <a:schemeClr val="tx1"/>
                </a:solidFill>
              </a:rPr>
              <a:t>X server</a:t>
            </a:r>
            <a:r>
              <a:rPr lang="zh-CN" altLang="en-US" sz="2000" b="0" dirty="0">
                <a:solidFill>
                  <a:schemeClr val="tx1"/>
                </a:solidFill>
              </a:rPr>
              <a:t>等。最重要的函数库为</a:t>
            </a:r>
            <a:r>
              <a:rPr lang="en-US" altLang="zh-CN" sz="2000" b="0" dirty="0" err="1">
                <a:solidFill>
                  <a:schemeClr val="tx1"/>
                </a:solidFill>
              </a:rPr>
              <a:t>libc</a:t>
            </a:r>
            <a:r>
              <a:rPr lang="zh-CN" altLang="en-US" sz="2000" b="0" dirty="0">
                <a:solidFill>
                  <a:schemeClr val="tx1"/>
                </a:solidFill>
              </a:rPr>
              <a:t>或</a:t>
            </a:r>
            <a:r>
              <a:rPr lang="en-US" altLang="zh-CN" sz="2000" b="0" dirty="0" err="1">
                <a:solidFill>
                  <a:schemeClr val="tx1"/>
                </a:solidFill>
              </a:rPr>
              <a:t>glibc</a:t>
            </a:r>
            <a:r>
              <a:rPr lang="zh-CN" altLang="en-US" sz="2000" b="0" dirty="0">
                <a:solidFill>
                  <a:schemeClr val="tx1"/>
                </a:solidFill>
              </a:rPr>
              <a:t>（</a:t>
            </a:r>
            <a:r>
              <a:rPr lang="en-US" altLang="zh-CN" sz="2000" b="0" dirty="0" err="1">
                <a:solidFill>
                  <a:schemeClr val="tx1"/>
                </a:solidFill>
              </a:rPr>
              <a:t>glibc</a:t>
            </a:r>
            <a:r>
              <a:rPr lang="en-US" altLang="zh-CN" sz="2000" b="0" dirty="0">
                <a:solidFill>
                  <a:schemeClr val="tx1"/>
                </a:solidFill>
              </a:rPr>
              <a:t> 2.x</a:t>
            </a:r>
            <a:r>
              <a:rPr lang="zh-CN" altLang="en-US" sz="2000" b="0" dirty="0">
                <a:solidFill>
                  <a:schemeClr val="tx1"/>
                </a:solidFill>
              </a:rPr>
              <a:t>便是</a:t>
            </a:r>
            <a:r>
              <a:rPr lang="en-US" altLang="zh-CN" sz="2000" b="0" dirty="0" err="1">
                <a:solidFill>
                  <a:schemeClr val="tx1"/>
                </a:solidFill>
              </a:rPr>
              <a:t>libc</a:t>
            </a:r>
            <a:r>
              <a:rPr lang="en-US" altLang="zh-CN" sz="2000" b="0" dirty="0">
                <a:solidFill>
                  <a:schemeClr val="tx1"/>
                </a:solidFill>
              </a:rPr>
              <a:t> 6.x</a:t>
            </a:r>
            <a:r>
              <a:rPr lang="zh-CN" altLang="en-US" sz="2000" b="0" dirty="0">
                <a:solidFill>
                  <a:schemeClr val="tx1"/>
                </a:solidFill>
              </a:rPr>
              <a:t>版本，标准</a:t>
            </a:r>
            <a:r>
              <a:rPr lang="en-US" altLang="zh-CN" sz="2000" b="0" dirty="0">
                <a:solidFill>
                  <a:schemeClr val="tx1"/>
                </a:solidFill>
              </a:rPr>
              <a:t>C</a:t>
            </a:r>
            <a:r>
              <a:rPr lang="zh-CN" altLang="en-US" sz="2000" b="0" dirty="0">
                <a:solidFill>
                  <a:schemeClr val="tx1"/>
                </a:solidFill>
              </a:rPr>
              <a:t>语言函数库）及文件名为</a:t>
            </a:r>
            <a:r>
              <a:rPr lang="en-US" altLang="zh-CN" sz="2000" b="0" dirty="0" err="1">
                <a:solidFill>
                  <a:schemeClr val="tx1"/>
                </a:solidFill>
              </a:rPr>
              <a:t>library.a</a:t>
            </a:r>
            <a:r>
              <a:rPr lang="zh-CN" altLang="en-US" sz="2000" b="0" dirty="0">
                <a:solidFill>
                  <a:schemeClr val="tx1"/>
                </a:solidFill>
              </a:rPr>
              <a:t>的静态函数库</a:t>
            </a:r>
            <a:endParaRPr lang="en-US" altLang="zh-CN" sz="2000" b="0" dirty="0">
              <a:solidFill>
                <a:schemeClr val="tx1"/>
              </a:solidFill>
            </a:endParaRPr>
          </a:p>
        </p:txBody>
      </p:sp>
      <p:sp>
        <p:nvSpPr>
          <p:cNvPr id="8" name="Rectangle 7"/>
          <p:cNvSpPr>
            <a:spLocks noChangeArrowheads="1"/>
          </p:cNvSpPr>
          <p:nvPr/>
        </p:nvSpPr>
        <p:spPr bwMode="auto">
          <a:xfrm>
            <a:off x="0" y="5432627"/>
            <a:ext cx="7169993" cy="1015663"/>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a:solidFill>
                  <a:srgbClr val="FF0000"/>
                </a:solidFill>
              </a:rPr>
              <a:t>8. /</a:t>
            </a:r>
            <a:r>
              <a:rPr lang="en-US" altLang="zh-CN" sz="2000" b="0" dirty="0" err="1">
                <a:solidFill>
                  <a:srgbClr val="FF0000"/>
                </a:solidFill>
              </a:rPr>
              <a:t>proc</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虚拟文件系统，它不占用硬盘空间，目录下文件均放置于内存中；</a:t>
            </a:r>
            <a:r>
              <a:rPr lang="en-US" altLang="zh-CN" sz="2000" b="0" dirty="0">
                <a:solidFill>
                  <a:schemeClr val="tx1"/>
                </a:solidFill>
              </a:rPr>
              <a:t>/</a:t>
            </a:r>
            <a:r>
              <a:rPr lang="en-US" altLang="zh-CN" sz="2000" b="0" dirty="0" err="1">
                <a:solidFill>
                  <a:schemeClr val="tx1"/>
                </a:solidFill>
              </a:rPr>
              <a:t>proc</a:t>
            </a:r>
            <a:r>
              <a:rPr lang="zh-CN" altLang="en-US" sz="2000" b="0" dirty="0">
                <a:solidFill>
                  <a:schemeClr val="tx1"/>
                </a:solidFill>
              </a:rPr>
              <a:t>记录系统进程，硬件状态、内存使用等信息。 </a:t>
            </a:r>
            <a:endParaRPr lang="en-US" altLang="zh-CN" sz="2000" b="0" dirty="0">
              <a:solidFill>
                <a:schemeClr val="tx1"/>
              </a:solidFill>
            </a:endParaRPr>
          </a:p>
        </p:txBody>
      </p:sp>
      <p:sp>
        <p:nvSpPr>
          <p:cNvPr id="9" name="Rectangle 6"/>
          <p:cNvSpPr>
            <a:spLocks noChangeArrowheads="1"/>
          </p:cNvSpPr>
          <p:nvPr/>
        </p:nvSpPr>
        <p:spPr bwMode="auto">
          <a:xfrm>
            <a:off x="0" y="4441118"/>
            <a:ext cx="7038021" cy="1015663"/>
          </a:xfrm>
          <a:prstGeom prst="rect">
            <a:avLst/>
          </a:prstGeom>
          <a:noFill/>
          <a:ln w="9525" algn="ctr">
            <a:noFill/>
            <a:miter lim="800000"/>
          </a:ln>
        </p:spPr>
        <p:txBody>
          <a:bodyPr wrap="square" anchor="ctr">
            <a:spAutoFit/>
          </a:bodyPr>
          <a:lstStyle/>
          <a:p>
            <a:pPr marL="342900" indent="-342900" algn="l">
              <a:tabLst>
                <a:tab pos="457200" algn="l"/>
              </a:tabLst>
            </a:pPr>
            <a:r>
              <a:rPr lang="en-US" altLang="zh-CN" sz="2000" dirty="0">
                <a:solidFill>
                  <a:srgbClr val="FF0000"/>
                </a:solidFill>
              </a:rPr>
              <a:t>7. /</a:t>
            </a:r>
            <a:r>
              <a:rPr lang="en-US" altLang="zh-CN" sz="2000" dirty="0" err="1">
                <a:solidFill>
                  <a:srgbClr val="FF0000"/>
                </a:solidFill>
              </a:rPr>
              <a:t>mnt</a:t>
            </a:r>
            <a:endParaRPr lang="en-US" altLang="zh-CN" sz="2000" dirty="0">
              <a:solidFill>
                <a:srgbClr val="FF0000"/>
              </a:solidFill>
            </a:endParaRPr>
          </a:p>
          <a:p>
            <a:pPr marL="342900" indent="-342900" algn="l">
              <a:lnSpc>
                <a:spcPct val="100000"/>
              </a:lnSpc>
              <a:tabLst>
                <a:tab pos="457200" algn="l"/>
              </a:tabLst>
            </a:pPr>
            <a:r>
              <a:rPr lang="zh-CN" altLang="en-US" sz="2000" b="0" dirty="0" smtClean="0">
                <a:solidFill>
                  <a:schemeClr val="tx1"/>
                </a:solidFill>
              </a:rPr>
              <a:t>系统</a:t>
            </a:r>
            <a:r>
              <a:rPr lang="zh-CN" altLang="en-US" sz="2000" b="0" dirty="0">
                <a:solidFill>
                  <a:schemeClr val="tx1"/>
                </a:solidFill>
              </a:rPr>
              <a:t>默认的挂载点（</a:t>
            </a:r>
            <a:r>
              <a:rPr lang="en-US" altLang="zh-CN" sz="2000" b="0" dirty="0">
                <a:solidFill>
                  <a:schemeClr val="tx1"/>
                </a:solidFill>
              </a:rPr>
              <a:t>mount point</a:t>
            </a:r>
            <a:r>
              <a:rPr lang="zh-CN" altLang="en-US" sz="2000" b="0" dirty="0">
                <a:solidFill>
                  <a:schemeClr val="tx1"/>
                </a:solidFill>
              </a:rPr>
              <a:t>），默认有</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a:t>
            </a:r>
            <a:r>
              <a:rPr lang="en-US" altLang="zh-CN" sz="2000" b="0" dirty="0" err="1">
                <a:solidFill>
                  <a:schemeClr val="tx1"/>
                </a:solidFill>
              </a:rPr>
              <a:t>cdrom</a:t>
            </a:r>
            <a:r>
              <a:rPr lang="zh-CN" altLang="en-US" sz="2000" b="0" dirty="0">
                <a:solidFill>
                  <a:schemeClr val="tx1"/>
                </a:solidFill>
              </a:rPr>
              <a:t>和</a:t>
            </a:r>
            <a:r>
              <a:rPr lang="en-US" altLang="zh-CN" sz="2000" b="0" dirty="0">
                <a:solidFill>
                  <a:schemeClr val="tx1"/>
                </a:solidFill>
              </a:rPr>
              <a:t>/</a:t>
            </a:r>
            <a:r>
              <a:rPr lang="en-US" altLang="zh-CN" sz="2000" b="0" dirty="0" err="1">
                <a:solidFill>
                  <a:schemeClr val="tx1"/>
                </a:solidFill>
              </a:rPr>
              <a:t>mnt</a:t>
            </a:r>
            <a:r>
              <a:rPr lang="en-US" altLang="zh-CN" sz="2000" b="0" dirty="0">
                <a:solidFill>
                  <a:schemeClr val="tx1"/>
                </a:solidFill>
              </a:rPr>
              <a:t>/floppy</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zh-CN" dirty="0" smtClean="0"/>
              <a:t>Linux</a:t>
            </a:r>
            <a:r>
              <a:rPr lang="zh-CN" altLang="en-US" dirty="0" smtClean="0"/>
              <a:t>文件系统</a:t>
            </a:r>
            <a:endParaRPr lang="zh-CN" altLang="en-US" dirty="0"/>
          </a:p>
        </p:txBody>
      </p:sp>
      <p:sp>
        <p:nvSpPr>
          <p:cNvPr id="10" name="Rectangle 4"/>
          <p:cNvSpPr>
            <a:spLocks noChangeArrowheads="1"/>
          </p:cNvSpPr>
          <p:nvPr/>
        </p:nvSpPr>
        <p:spPr bwMode="auto">
          <a:xfrm>
            <a:off x="390528" y="1371600"/>
            <a:ext cx="8858312" cy="954107"/>
          </a:xfrm>
          <a:prstGeom prst="rect">
            <a:avLst/>
          </a:prstGeom>
          <a:noFill/>
          <a:ln w="9525" algn="ctr">
            <a:noFill/>
            <a:miter lim="800000"/>
          </a:ln>
        </p:spPr>
        <p:txBody>
          <a:bodyPr wrap="square" anchor="ctr">
            <a:spAutoFit/>
          </a:bodyPr>
          <a:lstStyle/>
          <a:p>
            <a:pPr algn="l">
              <a:lnSpc>
                <a:spcPct val="140000"/>
              </a:lnSpc>
              <a:spcBef>
                <a:spcPct val="30000"/>
              </a:spcBef>
              <a:buFontTx/>
              <a:buChar char="•"/>
            </a:pPr>
            <a:r>
              <a:rPr lang="zh-CN" altLang="en-US" sz="2000" dirty="0">
                <a:solidFill>
                  <a:schemeClr val="tx1"/>
                </a:solidFill>
              </a:rPr>
              <a:t>根目录下：</a:t>
            </a:r>
            <a:r>
              <a:rPr lang="en-US" altLang="zh-CN" sz="2000" dirty="0">
                <a:solidFill>
                  <a:schemeClr val="tx1"/>
                </a:solidFill>
              </a:rPr>
              <a:t>/</a:t>
            </a:r>
            <a:r>
              <a:rPr lang="en-US" altLang="zh-CN" sz="2000" dirty="0" err="1">
                <a:solidFill>
                  <a:schemeClr val="tx1"/>
                </a:solidFill>
              </a:rPr>
              <a:t>etc</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dev</a:t>
            </a:r>
            <a:r>
              <a:rPr lang="zh-CN" altLang="en-US" sz="2000" dirty="0">
                <a:solidFill>
                  <a:schemeClr val="tx1"/>
                </a:solidFill>
              </a:rPr>
              <a:t>、</a:t>
            </a:r>
            <a:r>
              <a:rPr lang="en-US" altLang="zh-CN" sz="2000" dirty="0">
                <a:solidFill>
                  <a:schemeClr val="tx1"/>
                </a:solidFill>
              </a:rPr>
              <a:t>/boot</a:t>
            </a:r>
            <a:r>
              <a:rPr lang="zh-CN" altLang="en-US" sz="2000" dirty="0">
                <a:solidFill>
                  <a:schemeClr val="tx1"/>
                </a:solidFill>
              </a:rPr>
              <a:t>、</a:t>
            </a:r>
            <a:r>
              <a:rPr lang="en-US" altLang="zh-CN" sz="2000" dirty="0">
                <a:solidFill>
                  <a:schemeClr val="tx1"/>
                </a:solidFill>
              </a:rPr>
              <a:t>/home</a:t>
            </a:r>
            <a:r>
              <a:rPr lang="zh-CN" altLang="en-US" sz="2000" dirty="0">
                <a:solidFill>
                  <a:schemeClr val="tx1"/>
                </a:solidFill>
              </a:rPr>
              <a:t>、</a:t>
            </a:r>
            <a:r>
              <a:rPr lang="en-US" altLang="zh-CN" sz="2000" dirty="0">
                <a:solidFill>
                  <a:schemeClr val="tx1"/>
                </a:solidFill>
              </a:rPr>
              <a:t>/lib</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lost+found</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mnt</a:t>
            </a:r>
            <a:r>
              <a:rPr lang="zh-CN" altLang="en-US" sz="2000" dirty="0">
                <a:solidFill>
                  <a:schemeClr val="tx1"/>
                </a:solidFill>
              </a:rPr>
              <a:t>、</a:t>
            </a:r>
            <a:r>
              <a:rPr lang="en-US" altLang="zh-CN" sz="2000" dirty="0">
                <a:solidFill>
                  <a:schemeClr val="tx1"/>
                </a:solidFill>
              </a:rPr>
              <a:t>/opt</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proc</a:t>
            </a:r>
            <a:r>
              <a:rPr lang="zh-CN" altLang="en-US" sz="2000" dirty="0">
                <a:solidFill>
                  <a:schemeClr val="tx1"/>
                </a:solidFill>
              </a:rPr>
              <a:t>、</a:t>
            </a:r>
            <a:r>
              <a:rPr lang="en-US" altLang="zh-CN" sz="2000" dirty="0">
                <a:solidFill>
                  <a:schemeClr val="tx1"/>
                </a:solidFill>
              </a:rPr>
              <a:t>/root</a:t>
            </a:r>
            <a:r>
              <a:rPr lang="zh-CN" altLang="en-US" sz="2000" dirty="0">
                <a:solidFill>
                  <a:schemeClr val="tx1"/>
                </a:solidFill>
              </a:rPr>
              <a:t>、</a:t>
            </a:r>
            <a:r>
              <a:rPr lang="en-US" altLang="zh-CN" sz="2000" dirty="0">
                <a:solidFill>
                  <a:schemeClr val="tx1"/>
                </a:solidFill>
              </a:rPr>
              <a:t>/bin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sbin</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tmp</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var</a:t>
            </a:r>
            <a:r>
              <a:rPr lang="zh-CN" altLang="en-US" sz="2000" dirty="0">
                <a:solidFill>
                  <a:schemeClr val="tx1"/>
                </a:solidFill>
              </a:rPr>
              <a:t>、</a:t>
            </a:r>
            <a:r>
              <a:rPr lang="en-US" altLang="zh-CN" sz="2000" dirty="0">
                <a:solidFill>
                  <a:schemeClr val="tx1"/>
                </a:solidFill>
              </a:rPr>
              <a:t>/</a:t>
            </a:r>
            <a:r>
              <a:rPr lang="en-US" altLang="zh-CN" sz="2000" dirty="0" err="1">
                <a:solidFill>
                  <a:schemeClr val="tx1"/>
                </a:solidFill>
              </a:rPr>
              <a:t>usr</a:t>
            </a:r>
            <a:endParaRPr lang="zh-CN" altLang="en-US" sz="2000" dirty="0">
              <a:solidFill>
                <a:schemeClr val="tx1"/>
              </a:solidFill>
            </a:endParaRPr>
          </a:p>
        </p:txBody>
      </p:sp>
      <p:sp>
        <p:nvSpPr>
          <p:cNvPr id="11" name="Rectangle 4"/>
          <p:cNvSpPr>
            <a:spLocks noChangeArrowheads="1"/>
          </p:cNvSpPr>
          <p:nvPr/>
        </p:nvSpPr>
        <p:spPr bwMode="auto">
          <a:xfrm>
            <a:off x="-38100" y="2418548"/>
            <a:ext cx="7848600" cy="1631216"/>
          </a:xfrm>
          <a:prstGeom prst="rect">
            <a:avLst/>
          </a:prstGeom>
          <a:noFill/>
          <a:ln w="9525" algn="ctr">
            <a:noFill/>
            <a:miter lim="800000"/>
          </a:ln>
        </p:spPr>
        <p:txBody>
          <a:bodyPr wrap="square" anchor="ctr">
            <a:spAutoFit/>
          </a:bodyPr>
          <a:lstStyle/>
          <a:p>
            <a:pPr marL="342900" indent="-342900" algn="l">
              <a:lnSpc>
                <a:spcPct val="100000"/>
              </a:lnSpc>
              <a:tabLst>
                <a:tab pos="457200" algn="l"/>
              </a:tabLst>
            </a:pPr>
            <a:r>
              <a:rPr lang="en-US" altLang="zh-CN" sz="2000" b="0" dirty="0" smtClean="0">
                <a:solidFill>
                  <a:srgbClr val="FF0000"/>
                </a:solidFill>
              </a:rPr>
              <a:t> </a:t>
            </a:r>
            <a:r>
              <a:rPr lang="en-US" altLang="zh-CN" sz="2000" b="0" dirty="0">
                <a:solidFill>
                  <a:srgbClr val="FF0000"/>
                </a:solidFill>
              </a:rPr>
              <a:t>9. /root</a:t>
            </a:r>
          </a:p>
          <a:p>
            <a:pPr marL="342900" indent="-342900" algn="l">
              <a:lnSpc>
                <a:spcPct val="100000"/>
              </a:lnSpc>
              <a:tabLst>
                <a:tab pos="457200" algn="l"/>
              </a:tabLst>
            </a:pPr>
            <a:r>
              <a:rPr lang="zh-CN" altLang="en-US" sz="2000" b="0" dirty="0"/>
              <a:t>   </a:t>
            </a:r>
            <a:r>
              <a:rPr lang="zh-CN" altLang="en-US" sz="2000" b="0" dirty="0">
                <a:solidFill>
                  <a:schemeClr val="tx1"/>
                </a:solidFill>
              </a:rPr>
              <a:t>系统管理用户</a:t>
            </a:r>
            <a:r>
              <a:rPr lang="en-US" altLang="zh-CN" sz="2000" b="0" dirty="0">
                <a:solidFill>
                  <a:schemeClr val="tx1"/>
                </a:solidFill>
              </a:rPr>
              <a:t>root</a:t>
            </a:r>
            <a:r>
              <a:rPr lang="zh-CN" altLang="en-US" sz="2000" b="0" dirty="0">
                <a:solidFill>
                  <a:schemeClr val="tx1"/>
                </a:solidFill>
              </a:rPr>
              <a:t>的主目录</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10. /bin</a:t>
            </a:r>
          </a:p>
          <a:p>
            <a:pPr marL="342900" indent="-342900" algn="l">
              <a:lnSpc>
                <a:spcPct val="100000"/>
              </a:lnSpc>
              <a:tabLst>
                <a:tab pos="457200" algn="l"/>
              </a:tabLst>
            </a:pPr>
            <a:r>
              <a:rPr lang="zh-CN" altLang="en-US" sz="2000" b="0" dirty="0"/>
              <a:t>   </a:t>
            </a:r>
            <a:r>
              <a:rPr lang="zh-CN" altLang="en-US" sz="2000" b="0" dirty="0">
                <a:solidFill>
                  <a:schemeClr val="tx1"/>
                </a:solidFill>
              </a:rPr>
              <a:t>存放一些系统启动时所需要的普通程序和系统程序及一些经常被其它程序调用的程序</a:t>
            </a:r>
          </a:p>
        </p:txBody>
      </p:sp>
      <p:sp>
        <p:nvSpPr>
          <p:cNvPr id="12" name="Rectangle 5"/>
          <p:cNvSpPr>
            <a:spLocks noChangeArrowheads="1"/>
          </p:cNvSpPr>
          <p:nvPr/>
        </p:nvSpPr>
        <p:spPr bwMode="auto">
          <a:xfrm>
            <a:off x="-38100" y="4114800"/>
            <a:ext cx="7848600" cy="1938992"/>
          </a:xfrm>
          <a:prstGeom prst="rect">
            <a:avLst/>
          </a:prstGeom>
          <a:noFill/>
          <a:ln w="9525" algn="ctr">
            <a:noFill/>
            <a:miter lim="800000"/>
          </a:ln>
        </p:spPr>
        <p:txBody>
          <a:bodyPr anchor="ctr">
            <a:spAutoFit/>
          </a:bodyPr>
          <a:lstStyle/>
          <a:p>
            <a:pPr marL="342900" indent="-342900" algn="l">
              <a:lnSpc>
                <a:spcPct val="100000"/>
              </a:lnSpc>
              <a:tabLst>
                <a:tab pos="457200" algn="l"/>
              </a:tabLst>
            </a:pPr>
            <a:r>
              <a:rPr lang="en-US" altLang="zh-CN" sz="2000" b="0" dirty="0">
                <a:solidFill>
                  <a:srgbClr val="FF0000"/>
                </a:solidFill>
              </a:rPr>
              <a:t>11. /</a:t>
            </a:r>
            <a:r>
              <a:rPr lang="en-US" altLang="zh-CN" sz="2000" b="0" dirty="0" err="1">
                <a:solidFill>
                  <a:srgbClr val="FF0000"/>
                </a:solidFill>
              </a:rPr>
              <a:t>tmp</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en-US" sz="2000" b="0" dirty="0">
                <a:solidFill>
                  <a:schemeClr val="tx1"/>
                </a:solidFill>
              </a:rPr>
              <a:t>存放系统启动时产生的临时文件</a:t>
            </a:r>
            <a:r>
              <a:rPr lang="zh-CN" altLang="en-US" sz="2000" dirty="0"/>
              <a:t> </a:t>
            </a:r>
            <a:endParaRPr lang="en-US" altLang="zh-CN" sz="2000" b="0" dirty="0"/>
          </a:p>
          <a:p>
            <a:pPr marL="342900" indent="-342900" algn="l">
              <a:lnSpc>
                <a:spcPct val="100000"/>
              </a:lnSpc>
              <a:tabLst>
                <a:tab pos="457200" algn="l"/>
              </a:tabLst>
            </a:pPr>
            <a:r>
              <a:rPr lang="en-US" altLang="zh-CN" sz="2000" b="0" dirty="0">
                <a:solidFill>
                  <a:srgbClr val="FF0000"/>
                </a:solidFill>
              </a:rPr>
              <a:t>12. /</a:t>
            </a:r>
            <a:r>
              <a:rPr lang="en-US" altLang="zh-CN" sz="2000" b="0" dirty="0" err="1">
                <a:solidFill>
                  <a:srgbClr val="FF0000"/>
                </a:solidFill>
              </a:rPr>
              <a:t>var</a:t>
            </a:r>
            <a:endParaRPr lang="en-US" altLang="zh-CN" sz="2000" b="0" dirty="0">
              <a:solidFill>
                <a:srgbClr val="FF0000"/>
              </a:solidFill>
            </a:endParaRPr>
          </a:p>
          <a:p>
            <a:pPr marL="342900" indent="-342900" algn="l">
              <a:lnSpc>
                <a:spcPct val="100000"/>
              </a:lnSpc>
              <a:tabLst>
                <a:tab pos="457200" algn="l"/>
              </a:tabLst>
            </a:pPr>
            <a:r>
              <a:rPr lang="zh-CN" altLang="en-US" sz="2000" b="0" dirty="0"/>
              <a:t>   </a:t>
            </a:r>
            <a:r>
              <a:rPr lang="zh-CN" altLang="zh-CN" sz="2000" b="0" dirty="0">
                <a:solidFill>
                  <a:schemeClr val="tx1"/>
                </a:solidFill>
              </a:rPr>
              <a:t>本目录存放被系统修改过的数据。在这个目录下的重要目录</a:t>
            </a:r>
            <a:r>
              <a:rPr lang="zh-CN" altLang="en-US" sz="2000" b="0" dirty="0">
                <a:solidFill>
                  <a:schemeClr val="tx1"/>
                </a:solidFill>
              </a:rPr>
              <a:t>有 </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/log</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/spool</a:t>
            </a:r>
            <a:r>
              <a:rPr lang="zh-CN" altLang="en-US" sz="2000" b="0" dirty="0">
                <a:solidFill>
                  <a:schemeClr val="tx1"/>
                </a:solidFill>
              </a:rPr>
              <a:t>、</a:t>
            </a:r>
            <a:r>
              <a:rPr lang="en-US" altLang="zh-CN" sz="2000" b="0" dirty="0">
                <a:solidFill>
                  <a:schemeClr val="tx1"/>
                </a:solidFill>
              </a:rPr>
              <a:t>/</a:t>
            </a:r>
            <a:r>
              <a:rPr lang="en-US" altLang="zh-CN" sz="2000" b="0" dirty="0" err="1">
                <a:solidFill>
                  <a:schemeClr val="tx1"/>
                </a:solidFill>
              </a:rPr>
              <a:t>var</a:t>
            </a:r>
            <a:r>
              <a:rPr lang="en-US" altLang="zh-CN" sz="2000" b="0" dirty="0">
                <a:solidFill>
                  <a:schemeClr val="tx1"/>
                </a:solidFill>
              </a:rPr>
              <a:t>/run</a:t>
            </a:r>
            <a:r>
              <a:rPr lang="zh-CN" altLang="en-US" sz="2000" b="0" dirty="0">
                <a:solidFill>
                  <a:schemeClr val="tx1"/>
                </a:solidFill>
              </a:rPr>
              <a:t>等，它们分别用于存放记录文件、新闻邮件、运行时信息。</a:t>
            </a:r>
            <a:endParaRPr lang="en-US" altLang="zh-CN" sz="2000" b="0" dirty="0">
              <a:solidFill>
                <a:schemeClr val="tx1"/>
              </a:solidFill>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zh-CN" altLang="en-US" sz="4400"/>
              <a:t>常用目录操作命令：</a:t>
            </a:r>
          </a:p>
        </p:txBody>
      </p:sp>
      <p:graphicFrame>
        <p:nvGraphicFramePr>
          <p:cNvPr id="543788" name="Group 44"/>
          <p:cNvGraphicFramePr>
            <a:graphicFrameLocks noGrp="1"/>
          </p:cNvGraphicFramePr>
          <p:nvPr>
            <p:ph sz="half" idx="2"/>
          </p:nvPr>
        </p:nvGraphicFramePr>
        <p:xfrm>
          <a:off x="990600" y="1828800"/>
          <a:ext cx="7620000" cy="4027489"/>
        </p:xfrm>
        <a:graphic>
          <a:graphicData uri="http://schemas.openxmlformats.org/drawingml/2006/table">
            <a:tbl>
              <a:tblPr/>
              <a:tblGrid>
                <a:gridCol w="1868488"/>
                <a:gridCol w="5751512"/>
              </a:tblGrid>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pwd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打印当前工作目录。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改变当前所在目录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查看目录下的内容。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类似</a:t>
                      </a: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ls</a:t>
                      </a: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mkdir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rmdir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9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删除空目录。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altLang="zh-CN" sz="4800"/>
              <a:t>pwd</a:t>
            </a:r>
            <a:r>
              <a:rPr lang="zh-CN" altLang="en-US" sz="4800"/>
              <a:t>命令</a:t>
            </a:r>
          </a:p>
        </p:txBody>
      </p:sp>
      <p:sp>
        <p:nvSpPr>
          <p:cNvPr id="545795" name="Rectangle 3"/>
          <p:cNvSpPr>
            <a:spLocks noGrp="1" noChangeArrowheads="1"/>
          </p:cNvSpPr>
          <p:nvPr>
            <p:ph type="body" idx="1"/>
          </p:nvPr>
        </p:nvSpPr>
        <p:spPr/>
        <p:txBody>
          <a:bodyPr/>
          <a:lstStyle/>
          <a:p>
            <a:r>
              <a:rPr lang="en-US" altLang="zh-CN" sz="2800">
                <a:latin typeface="Times New Roman" panose="02020603050405020304" pitchFamily="18" charset="0"/>
              </a:rPr>
              <a:t>pwd(print working directory):</a:t>
            </a:r>
            <a:r>
              <a:rPr lang="zh-CN" altLang="en-US" sz="2800">
                <a:latin typeface="Times New Roman" panose="02020603050405020304" pitchFamily="18" charset="0"/>
              </a:rPr>
              <a:t>打印工作目录。</a:t>
            </a:r>
          </a:p>
          <a:p>
            <a:r>
              <a:rPr lang="en-US" altLang="zh-CN" sz="2800"/>
              <a:t>【</a:t>
            </a:r>
            <a:r>
              <a:rPr lang="zh-CN" altLang="en-US" sz="2800">
                <a:latin typeface="Times New Roman" panose="02020603050405020304" pitchFamily="18" charset="0"/>
              </a:rPr>
              <a:t>功能</a:t>
            </a:r>
            <a:r>
              <a:rPr lang="en-US" altLang="zh-CN" sz="2800"/>
              <a:t>】</a:t>
            </a:r>
            <a:r>
              <a:rPr lang="zh-CN" altLang="en-US" sz="2800">
                <a:latin typeface="Times New Roman" panose="02020603050405020304" pitchFamily="18" charset="0"/>
              </a:rPr>
              <a:t>显示当前工作目录的整个路径。</a:t>
            </a:r>
          </a:p>
          <a:p>
            <a:r>
              <a:rPr lang="en-US" altLang="zh-CN" sz="2800"/>
              <a:t>【</a:t>
            </a:r>
            <a:r>
              <a:rPr lang="zh-CN" altLang="en-US" sz="2800">
                <a:latin typeface="Times New Roman" panose="02020603050405020304" pitchFamily="18" charset="0"/>
              </a:rPr>
              <a:t>用法</a:t>
            </a:r>
            <a:r>
              <a:rPr lang="en-US" altLang="zh-CN" sz="2800"/>
              <a:t>】</a:t>
            </a:r>
            <a:r>
              <a:rPr lang="zh-CN" altLang="en-US" sz="2800">
                <a:latin typeface="Times New Roman" panose="02020603050405020304" pitchFamily="18" charset="0"/>
              </a:rPr>
              <a:t>直接在</a:t>
            </a:r>
            <a:r>
              <a:rPr lang="en-US" altLang="zh-CN" sz="2800">
                <a:latin typeface="Times New Roman" panose="02020603050405020304" pitchFamily="18" charset="0"/>
              </a:rPr>
              <a:t>Shell</a:t>
            </a:r>
            <a:r>
              <a:rPr lang="zh-CN" altLang="en-US" sz="2800">
                <a:latin typeface="Times New Roman" panose="02020603050405020304" pitchFamily="18" charset="0"/>
              </a:rPr>
              <a:t>提示符</a:t>
            </a:r>
            <a:r>
              <a:rPr lang="en-US" altLang="zh-CN" sz="2800">
                <a:latin typeface="Times New Roman" panose="02020603050405020304" pitchFamily="18" charset="0"/>
              </a:rPr>
              <a:t>#</a:t>
            </a:r>
            <a:r>
              <a:rPr lang="zh-CN" altLang="en-US" sz="2800">
                <a:latin typeface="Times New Roman" panose="02020603050405020304" pitchFamily="18" charset="0"/>
              </a:rPr>
              <a:t>或</a:t>
            </a:r>
            <a:r>
              <a:rPr lang="en-US" altLang="zh-CN" sz="2800">
                <a:latin typeface="Times New Roman" panose="02020603050405020304" pitchFamily="18" charset="0"/>
              </a:rPr>
              <a:t>$</a:t>
            </a:r>
            <a:r>
              <a:rPr lang="zh-CN" altLang="en-US" sz="2800">
                <a:latin typeface="Times New Roman" panose="02020603050405020304" pitchFamily="18" charset="0"/>
              </a:rPr>
              <a:t>后输入命令</a:t>
            </a:r>
            <a:r>
              <a:rPr lang="en-US" altLang="zh-CN" sz="2800">
                <a:latin typeface="Times New Roman" panose="02020603050405020304" pitchFamily="18" charset="0"/>
              </a:rPr>
              <a:t>pwd</a:t>
            </a:r>
            <a:r>
              <a:rPr lang="zh-CN" altLang="en-US" sz="2800">
                <a:latin typeface="Times New Roman" panose="02020603050405020304" pitchFamily="18" charset="0"/>
              </a:rPr>
              <a:t>，然后按回车。</a:t>
            </a:r>
          </a:p>
          <a:p>
            <a:r>
              <a:rPr lang="en-US" altLang="zh-CN" sz="2800">
                <a:latin typeface="Times New Roman" panose="02020603050405020304" pitchFamily="18" charset="0"/>
              </a:rPr>
              <a:t>【</a:t>
            </a:r>
            <a:r>
              <a:rPr lang="zh-CN" altLang="en-US" sz="2800">
                <a:latin typeface="Times New Roman" panose="02020603050405020304" pitchFamily="18" charset="0"/>
              </a:rPr>
              <a:t>例如</a:t>
            </a:r>
            <a:r>
              <a:rPr lang="en-US" altLang="zh-CN" sz="2800">
                <a:latin typeface="Times New Roman" panose="02020603050405020304" pitchFamily="18" charset="0"/>
              </a:rPr>
              <a:t>】</a:t>
            </a:r>
          </a:p>
        </p:txBody>
      </p:sp>
      <p:pic>
        <p:nvPicPr>
          <p:cNvPr id="545796" name="Picture 4"/>
          <p:cNvPicPr>
            <a:picLocks noChangeAspect="1" noChangeArrowheads="1"/>
          </p:cNvPicPr>
          <p:nvPr/>
        </p:nvPicPr>
        <p:blipFill>
          <a:blip r:embed="rId2">
            <a:extLst>
              <a:ext uri="{28A0092B-C50C-407E-A947-70E740481C1C}">
                <a14:useLocalDpi xmlns:a14="http://schemas.microsoft.com/office/drawing/2010/main" val="0"/>
              </a:ext>
            </a:extLst>
          </a:blip>
          <a:srcRect l="43750" t="30696" r="18750" b="52669"/>
          <a:stretch>
            <a:fillRect/>
          </a:stretch>
        </p:blipFill>
        <p:spPr bwMode="auto">
          <a:xfrm>
            <a:off x="1066800" y="3886200"/>
            <a:ext cx="7086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lstStyle/>
          <a:p>
            <a:r>
              <a:rPr lang="en-US" altLang="zh-CN" sz="4800">
                <a:latin typeface="宋体" panose="02010600030101010101" pitchFamily="2" charset="-122"/>
              </a:rPr>
              <a:t>pwd</a:t>
            </a:r>
            <a:r>
              <a:rPr lang="zh-CN" altLang="en-US" sz="4800">
                <a:latin typeface="宋体" panose="02010600030101010101" pitchFamily="2" charset="-122"/>
              </a:rPr>
              <a:t>命令（续）</a:t>
            </a:r>
          </a:p>
        </p:txBody>
      </p:sp>
      <p:sp>
        <p:nvSpPr>
          <p:cNvPr id="546819" name="Rectangle 3"/>
          <p:cNvSpPr>
            <a:spLocks noGrp="1" noChangeArrowheads="1"/>
          </p:cNvSpPr>
          <p:nvPr>
            <p:ph type="body" idx="1"/>
          </p:nvPr>
        </p:nvSpPr>
        <p:spPr/>
        <p:txBody>
          <a:bodyPr/>
          <a:lstStyle/>
          <a:p>
            <a:r>
              <a:rPr lang="en-US" altLang="zh-CN"/>
              <a:t>【</a:t>
            </a:r>
            <a:r>
              <a:rPr lang="zh-CN" altLang="en-US"/>
              <a:t>注意</a:t>
            </a:r>
            <a:r>
              <a:rPr lang="en-US" altLang="zh-CN"/>
              <a:t>】“</a:t>
            </a:r>
            <a:r>
              <a:rPr lang="zh-CN" altLang="en-US">
                <a:solidFill>
                  <a:srgbClr val="FF00FF"/>
                </a:solidFill>
              </a:rPr>
              <a:t>当前目录名”</a:t>
            </a:r>
            <a:r>
              <a:rPr lang="zh-CN" altLang="en-US"/>
              <a:t>跟“</a:t>
            </a:r>
            <a:r>
              <a:rPr lang="zh-CN" altLang="en-US">
                <a:solidFill>
                  <a:srgbClr val="FF00FF"/>
                </a:solidFill>
              </a:rPr>
              <a:t>显示当前工作目录”</a:t>
            </a:r>
            <a:r>
              <a:rPr lang="zh-CN" altLang="en-US"/>
              <a:t>是不同的。前者只是显示目录名字，后者显示整个路径。</a:t>
            </a:r>
          </a:p>
        </p:txBody>
      </p:sp>
      <p:pic>
        <p:nvPicPr>
          <p:cNvPr id="546820" name="Picture 4"/>
          <p:cNvPicPr>
            <a:picLocks noChangeAspect="1" noChangeArrowheads="1"/>
          </p:cNvPicPr>
          <p:nvPr/>
        </p:nvPicPr>
        <p:blipFill>
          <a:blip r:embed="rId2">
            <a:extLst>
              <a:ext uri="{28A0092B-C50C-407E-A947-70E740481C1C}">
                <a14:useLocalDpi xmlns:a14="http://schemas.microsoft.com/office/drawing/2010/main" val="0"/>
              </a:ext>
            </a:extLst>
          </a:blip>
          <a:srcRect l="43750" t="30469" r="18750" b="48438"/>
          <a:stretch>
            <a:fillRect/>
          </a:stretch>
        </p:blipFill>
        <p:spPr bwMode="auto">
          <a:xfrm>
            <a:off x="1600200" y="3048000"/>
            <a:ext cx="662940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6821" name="Line 5"/>
          <p:cNvSpPr>
            <a:spLocks noChangeShapeType="1"/>
          </p:cNvSpPr>
          <p:nvPr/>
        </p:nvSpPr>
        <p:spPr bwMode="auto">
          <a:xfrm>
            <a:off x="3352800" y="5029200"/>
            <a:ext cx="5334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22" name="Line 6"/>
          <p:cNvSpPr>
            <a:spLocks noChangeShapeType="1"/>
          </p:cNvSpPr>
          <p:nvPr/>
        </p:nvSpPr>
        <p:spPr bwMode="auto">
          <a:xfrm>
            <a:off x="1676400" y="5334000"/>
            <a:ext cx="1371600"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zh-CN" altLang="en-US" b="1" dirty="0" smtClean="0"/>
              <a:t>操作系统概念</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3"/>
          <p:cNvSpPr txBox="1">
            <a:spLocks noChangeArrowheads="1"/>
          </p:cNvSpPr>
          <p:nvPr/>
        </p:nvSpPr>
        <p:spPr bwMode="auto">
          <a:xfrm>
            <a:off x="370205" y="1772285"/>
            <a:ext cx="8455660" cy="4526280"/>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lnSpc>
                <a:spcPct val="150000"/>
              </a:lnSpc>
              <a:buClr>
                <a:srgbClr val="008000"/>
              </a:buClr>
              <a:buFont typeface="Wingdings" panose="05000000000000000000" pitchFamily="2" charset="2"/>
              <a:buChar char="Ø"/>
            </a:pPr>
            <a:r>
              <a:rPr lang="zh-CN" altLang="en-US" sz="1800" kern="0" dirty="0" smtClean="0"/>
              <a:t>操作系统（</a:t>
            </a:r>
            <a:r>
              <a:rPr lang="en-US" altLang="zh-CN" sz="1800" kern="0" dirty="0" smtClean="0"/>
              <a:t>Operating System</a:t>
            </a:r>
            <a:r>
              <a:rPr lang="zh-CN" altLang="en-US" sz="1800" kern="0" dirty="0" smtClean="0"/>
              <a:t>，简称</a:t>
            </a:r>
            <a:r>
              <a:rPr lang="en-US" altLang="zh-CN" sz="1800" kern="0" dirty="0" smtClean="0"/>
              <a:t>OS</a:t>
            </a:r>
            <a:r>
              <a:rPr lang="zh-CN" altLang="en-US" sz="1800" kern="0" dirty="0" smtClean="0"/>
              <a:t>）是管理和控制计算机硬件与软件资源的计算机程序，是直接运行在“裸机”上的最基本的系统软件。</a:t>
            </a:r>
          </a:p>
        </p:txBody>
      </p:sp>
      <p:graphicFrame>
        <p:nvGraphicFramePr>
          <p:cNvPr id="2" name="对象 1"/>
          <p:cNvGraphicFramePr/>
          <p:nvPr/>
        </p:nvGraphicFramePr>
        <p:xfrm>
          <a:off x="990600" y="2667000"/>
          <a:ext cx="7320280" cy="4182745"/>
        </p:xfrm>
        <a:graphic>
          <a:graphicData uri="http://schemas.openxmlformats.org/presentationml/2006/ole">
            <mc:AlternateContent xmlns:mc="http://schemas.openxmlformats.org/markup-compatibility/2006">
              <mc:Choice xmlns:v="urn:schemas-microsoft-com:vml" Requires="v">
                <p:oleObj spid="_x0000_s1032" r:id="rId4" imgW="5074920" imgH="3497580" progId="Paint.Picture">
                  <p:embed/>
                </p:oleObj>
              </mc:Choice>
              <mc:Fallback>
                <p:oleObj r:id="rId4" imgW="5074920" imgH="3497580" progId="Paint.Picture">
                  <p:embed/>
                  <p:pic>
                    <p:nvPicPr>
                      <p:cNvPr id="0" name="图片 2"/>
                      <p:cNvPicPr/>
                      <p:nvPr/>
                    </p:nvPicPr>
                    <p:blipFill>
                      <a:blip r:embed="rId5"/>
                      <a:stretch>
                        <a:fillRect/>
                      </a:stretch>
                    </p:blipFill>
                    <p:spPr>
                      <a:xfrm>
                        <a:off x="990600" y="2667000"/>
                        <a:ext cx="7320280" cy="4182745"/>
                      </a:xfrm>
                      <a:prstGeom prst="rect">
                        <a:avLst/>
                      </a:prstGeom>
                    </p:spPr>
                  </p:pic>
                </p:oleObj>
              </mc:Fallback>
            </mc:AlternateContent>
          </a:graphicData>
        </a:graphic>
      </p:graphicFrame>
    </p:spTree>
    <p:custDataLst>
      <p:tags r:id="rId2"/>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zh-CN" sz="4800"/>
              <a:t>cd</a:t>
            </a:r>
            <a:r>
              <a:rPr lang="zh-CN" altLang="en-US" sz="4800"/>
              <a:t>命令</a:t>
            </a:r>
          </a:p>
        </p:txBody>
      </p:sp>
      <p:sp>
        <p:nvSpPr>
          <p:cNvPr id="547843" name="Rectangle 3"/>
          <p:cNvSpPr>
            <a:spLocks noGrp="1" noChangeArrowheads="1"/>
          </p:cNvSpPr>
          <p:nvPr>
            <p:ph type="body" idx="1"/>
          </p:nvPr>
        </p:nvSpPr>
        <p:spPr/>
        <p:txBody>
          <a:bodyPr/>
          <a:lstStyle/>
          <a:p>
            <a:pPr>
              <a:lnSpc>
                <a:spcPct val="90000"/>
              </a:lnSpc>
            </a:pPr>
            <a:r>
              <a:rPr lang="en-US" altLang="zh-CN" sz="2500"/>
              <a:t>【</a:t>
            </a:r>
            <a:r>
              <a:rPr lang="zh-CN" altLang="en-US" sz="2500"/>
              <a:t>功能</a:t>
            </a:r>
            <a:r>
              <a:rPr lang="en-US" altLang="zh-CN" sz="2500"/>
              <a:t>】</a:t>
            </a:r>
            <a:r>
              <a:rPr lang="zh-CN" altLang="en-US" sz="2500"/>
              <a:t>改变所在目录。</a:t>
            </a:r>
          </a:p>
          <a:p>
            <a:pPr>
              <a:lnSpc>
                <a:spcPct val="90000"/>
              </a:lnSpc>
            </a:pPr>
            <a:r>
              <a:rPr lang="en-US" altLang="zh-CN" sz="2500"/>
              <a:t>【</a:t>
            </a:r>
            <a:r>
              <a:rPr lang="zh-CN" altLang="en-US" sz="2500"/>
              <a:t>用法</a:t>
            </a:r>
            <a:r>
              <a:rPr lang="en-US" altLang="zh-CN" sz="2500"/>
              <a:t>】</a:t>
            </a:r>
            <a:r>
              <a:rPr lang="zh-CN" altLang="en-US" sz="2500"/>
              <a:t>可以直接写</a:t>
            </a:r>
            <a:r>
              <a:rPr lang="en-US" altLang="zh-CN" sz="2500"/>
              <a:t>cd</a:t>
            </a:r>
            <a:r>
              <a:rPr lang="zh-CN" altLang="en-US" sz="2500"/>
              <a:t>或</a:t>
            </a:r>
            <a:r>
              <a:rPr lang="en-US" altLang="zh-CN" sz="2500"/>
              <a:t>cd ~</a:t>
            </a:r>
            <a:r>
              <a:rPr lang="zh-CN" altLang="en-US" sz="2500"/>
              <a:t>，表示回到主目录，也可在后面加上要转移到的目的目录及其路径。</a:t>
            </a:r>
          </a:p>
          <a:p>
            <a:pPr>
              <a:lnSpc>
                <a:spcPct val="90000"/>
              </a:lnSpc>
            </a:pPr>
            <a:r>
              <a:rPr lang="zh-CN" altLang="zh-CN" sz="2500"/>
              <a:t>【</a:t>
            </a:r>
            <a:r>
              <a:rPr lang="zh-CN" altLang="en-US" sz="2500"/>
              <a:t>格式</a:t>
            </a:r>
            <a:r>
              <a:rPr lang="zh-CN" altLang="zh-CN" sz="2500"/>
              <a:t>】</a:t>
            </a:r>
            <a:r>
              <a:rPr lang="en-US" altLang="zh-CN" sz="2500"/>
              <a:t>cd</a:t>
            </a:r>
            <a:r>
              <a:rPr lang="zh-CN" altLang="en-US" sz="2500"/>
              <a:t>　</a:t>
            </a:r>
            <a:r>
              <a:rPr lang="en-US" altLang="zh-CN" sz="2500"/>
              <a:t>[</a:t>
            </a:r>
            <a:r>
              <a:rPr lang="zh-CN" altLang="en-US" sz="2500"/>
              <a:t>路径</a:t>
            </a:r>
            <a:r>
              <a:rPr lang="en-US" altLang="zh-CN" sz="2500"/>
              <a:t>/</a:t>
            </a:r>
            <a:r>
              <a:rPr lang="zh-CN" altLang="en-US" sz="2500"/>
              <a:t>目录名</a:t>
            </a:r>
            <a:r>
              <a:rPr lang="en-US" altLang="zh-CN" sz="2500"/>
              <a:t>]</a:t>
            </a:r>
          </a:p>
          <a:p>
            <a:pPr lvl="1">
              <a:lnSpc>
                <a:spcPct val="90000"/>
              </a:lnSpc>
            </a:pPr>
            <a:r>
              <a:rPr lang="zh-CN" altLang="en-US" sz="2100">
                <a:solidFill>
                  <a:srgbClr val="003399"/>
                </a:solidFill>
              </a:rPr>
              <a:t>绝对路径：从根目录开始写，以“</a:t>
            </a:r>
            <a:r>
              <a:rPr lang="en-US" altLang="zh-CN" sz="2100">
                <a:solidFill>
                  <a:srgbClr val="003399"/>
                </a:solidFill>
              </a:rPr>
              <a:t>/”</a:t>
            </a:r>
            <a:r>
              <a:rPr lang="zh-CN" altLang="en-US" sz="2100">
                <a:solidFill>
                  <a:srgbClr val="003399"/>
                </a:solidFill>
              </a:rPr>
              <a:t>打头。</a:t>
            </a:r>
          </a:p>
          <a:p>
            <a:pPr lvl="1">
              <a:lnSpc>
                <a:spcPct val="90000"/>
              </a:lnSpc>
            </a:pPr>
            <a:r>
              <a:rPr lang="zh-CN" altLang="en-US" sz="2100">
                <a:solidFill>
                  <a:srgbClr val="003399"/>
                </a:solidFill>
              </a:rPr>
              <a:t>相对路径：当前目录的子级目录开始写。</a:t>
            </a:r>
          </a:p>
          <a:p>
            <a:pPr>
              <a:lnSpc>
                <a:spcPct val="90000"/>
              </a:lnSpc>
            </a:pPr>
            <a:r>
              <a:rPr lang="en-US" altLang="zh-CN" sz="2500"/>
              <a:t>【</a:t>
            </a:r>
            <a:r>
              <a:rPr lang="zh-CN" altLang="en-US" sz="2500"/>
              <a:t>例如</a:t>
            </a:r>
            <a:r>
              <a:rPr lang="en-US" altLang="zh-CN" sz="2500"/>
              <a:t>】</a:t>
            </a:r>
          </a:p>
          <a:p>
            <a:pPr>
              <a:lnSpc>
                <a:spcPct val="90000"/>
              </a:lnSpc>
              <a:buClr>
                <a:schemeClr val="tx1"/>
              </a:buClr>
              <a:buFont typeface="Wingdings" panose="05000000000000000000" pitchFamily="2" charset="2"/>
              <a:buNone/>
            </a:pPr>
            <a:r>
              <a:rPr lang="en-US" altLang="zh-CN" sz="2500"/>
              <a:t>    cd  /root/123/456</a:t>
            </a:r>
          </a:p>
          <a:p>
            <a:pPr>
              <a:lnSpc>
                <a:spcPct val="90000"/>
              </a:lnSpc>
              <a:buClr>
                <a:schemeClr val="tx1"/>
              </a:buClr>
              <a:buFont typeface="Wingdings" panose="05000000000000000000" pitchFamily="2" charset="2"/>
              <a:buNone/>
            </a:pPr>
            <a:r>
              <a:rPr lang="en-US" altLang="zh-CN" sz="2500"/>
              <a:t>    cd  123/456</a:t>
            </a:r>
          </a:p>
          <a:p>
            <a:pPr>
              <a:lnSpc>
                <a:spcPct val="90000"/>
              </a:lnSpc>
              <a:buClr>
                <a:schemeClr val="tx1"/>
              </a:buClr>
              <a:buFont typeface="Wingdings" panose="05000000000000000000" pitchFamily="2" charset="2"/>
              <a:buNone/>
            </a:pPr>
            <a:r>
              <a:rPr lang="en-US" altLang="zh-CN" sz="2500"/>
              <a:t>    cd  ..</a:t>
            </a:r>
          </a:p>
          <a:p>
            <a:pPr>
              <a:lnSpc>
                <a:spcPct val="90000"/>
              </a:lnSpc>
              <a:buClr>
                <a:schemeClr val="tx1"/>
              </a:buClr>
              <a:buFont typeface="Wingdings" panose="05000000000000000000" pitchFamily="2" charset="2"/>
              <a:buNone/>
            </a:pPr>
            <a:r>
              <a:rPr lang="en-US" altLang="zh-CN" sz="2500"/>
              <a:t>    cd  /</a:t>
            </a:r>
          </a:p>
          <a:p>
            <a:pPr>
              <a:lnSpc>
                <a:spcPct val="90000"/>
              </a:lnSpc>
              <a:buClr>
                <a:schemeClr val="tx1"/>
              </a:buClr>
              <a:buFont typeface="Wingdings" panose="05000000000000000000" pitchFamily="2" charset="2"/>
              <a:buNone/>
            </a:pPr>
            <a:endParaRPr lang="en-US" altLang="zh-CN" sz="2500"/>
          </a:p>
          <a:p>
            <a:pPr>
              <a:lnSpc>
                <a:spcPct val="90000"/>
              </a:lnSpc>
            </a:pPr>
            <a:endParaRPr lang="en-US" altLang="zh-CN" sz="250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p:txBody>
          <a:bodyPr/>
          <a:lstStyle/>
          <a:p>
            <a:r>
              <a:rPr lang="zh-CN" altLang="en-US"/>
              <a:t>示例：</a:t>
            </a:r>
            <a:r>
              <a:rPr lang="en-US" altLang="zh-CN"/>
              <a:t>cd</a:t>
            </a:r>
            <a:r>
              <a:rPr lang="zh-CN" altLang="en-US"/>
              <a:t>命令的使用。</a:t>
            </a:r>
          </a:p>
        </p:txBody>
      </p:sp>
      <p:sp>
        <p:nvSpPr>
          <p:cNvPr id="549891" name="Rectangle 3"/>
          <p:cNvSpPr>
            <a:spLocks noGrp="1" noChangeArrowheads="1"/>
          </p:cNvSpPr>
          <p:nvPr>
            <p:ph type="body" idx="1"/>
          </p:nvPr>
        </p:nvSpPr>
        <p:spPr/>
        <p:txBody>
          <a:bodyPr/>
          <a:lstStyle/>
          <a:p>
            <a:endParaRPr lang="zh-CN" altLang="zh-CN"/>
          </a:p>
        </p:txBody>
      </p:sp>
      <p:pic>
        <p:nvPicPr>
          <p:cNvPr id="549892" name="Picture 4"/>
          <p:cNvPicPr>
            <a:picLocks noChangeAspect="1" noChangeArrowheads="1"/>
          </p:cNvPicPr>
          <p:nvPr/>
        </p:nvPicPr>
        <p:blipFill>
          <a:blip r:embed="rId2">
            <a:extLst>
              <a:ext uri="{28A0092B-C50C-407E-A947-70E740481C1C}">
                <a14:useLocalDpi xmlns:a14="http://schemas.microsoft.com/office/drawing/2010/main" val="0"/>
              </a:ext>
            </a:extLst>
          </a:blip>
          <a:srcRect l="41251" t="31113" r="14999" b="30290"/>
          <a:stretch>
            <a:fillRect/>
          </a:stretch>
        </p:blipFill>
        <p:spPr bwMode="auto">
          <a:xfrm>
            <a:off x="1447800" y="1524000"/>
            <a:ext cx="6477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lstStyle/>
          <a:p>
            <a:r>
              <a:rPr lang="en-US" altLang="zh-CN" sz="4800"/>
              <a:t>ls</a:t>
            </a:r>
            <a:r>
              <a:rPr lang="zh-CN" altLang="en-US" sz="4800"/>
              <a:t>命令</a:t>
            </a:r>
          </a:p>
        </p:txBody>
      </p:sp>
      <p:sp>
        <p:nvSpPr>
          <p:cNvPr id="550915"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查看某个目录中的内容。</a:t>
            </a:r>
          </a:p>
          <a:p>
            <a:r>
              <a:rPr lang="en-US" altLang="zh-CN" sz="2900"/>
              <a:t>【</a:t>
            </a:r>
            <a:r>
              <a:rPr lang="zh-CN" altLang="en-US" sz="2900"/>
              <a:t>用法</a:t>
            </a:r>
            <a:r>
              <a:rPr lang="en-US" altLang="zh-CN" sz="2900"/>
              <a:t>】</a:t>
            </a:r>
            <a:r>
              <a:rPr lang="zh-CN" altLang="en-US" sz="2900"/>
              <a:t>直接写</a:t>
            </a:r>
            <a:r>
              <a:rPr lang="en-US" altLang="zh-CN" sz="2900"/>
              <a:t>ls</a:t>
            </a:r>
            <a:r>
              <a:rPr lang="zh-CN" altLang="en-US" sz="2900"/>
              <a:t>，或在后面加上选项。</a:t>
            </a:r>
          </a:p>
          <a:p>
            <a:r>
              <a:rPr lang="zh-CN" altLang="zh-CN" sz="2900"/>
              <a:t>【</a:t>
            </a:r>
            <a:r>
              <a:rPr lang="zh-CN" altLang="en-US" sz="2900"/>
              <a:t>格式</a:t>
            </a:r>
            <a:r>
              <a:rPr lang="zh-CN" altLang="zh-CN" sz="2900"/>
              <a:t>】</a:t>
            </a:r>
            <a:r>
              <a:rPr lang="en-US" altLang="zh-CN" sz="2900"/>
              <a:t>ls [</a:t>
            </a:r>
            <a:r>
              <a:rPr lang="zh-CN" altLang="en-US" sz="2900"/>
              <a:t>选项</a:t>
            </a:r>
            <a:r>
              <a:rPr lang="en-US" altLang="zh-CN" sz="2900"/>
              <a:t>] [</a:t>
            </a:r>
            <a:r>
              <a:rPr lang="zh-CN" altLang="en-US" sz="2900"/>
              <a:t>目录</a:t>
            </a:r>
            <a:r>
              <a:rPr lang="en-US" altLang="zh-CN" sz="2900"/>
              <a:t>]</a:t>
            </a:r>
          </a:p>
          <a:p>
            <a:r>
              <a:rPr lang="en-US" altLang="zh-CN" sz="2900"/>
              <a:t>【</a:t>
            </a:r>
            <a:r>
              <a:rPr lang="zh-CN" altLang="en-US" sz="2900"/>
              <a:t>例如</a:t>
            </a:r>
            <a:r>
              <a:rPr lang="en-US" altLang="zh-CN" sz="2900"/>
              <a:t>】</a:t>
            </a:r>
          </a:p>
          <a:p>
            <a:pPr>
              <a:buFont typeface="Wingdings" panose="05000000000000000000" pitchFamily="2" charset="2"/>
              <a:buNone/>
            </a:pPr>
            <a:r>
              <a:rPr lang="zh-CN" altLang="en-US" sz="2900"/>
              <a:t>　 </a:t>
            </a:r>
            <a:r>
              <a:rPr lang="en-US" altLang="zh-CN" sz="2900"/>
              <a:t>ls</a:t>
            </a:r>
          </a:p>
          <a:p>
            <a:pPr>
              <a:buFont typeface="Wingdings" panose="05000000000000000000" pitchFamily="2" charset="2"/>
              <a:buNone/>
            </a:pPr>
            <a:r>
              <a:rPr lang="en-US" altLang="zh-CN" sz="2900"/>
              <a:t>     ls –a /root/123</a:t>
            </a:r>
          </a:p>
          <a:p>
            <a:pPr>
              <a:buFont typeface="Wingdings" panose="05000000000000000000" pitchFamily="2" charset="2"/>
              <a:buNone/>
            </a:pPr>
            <a:r>
              <a:rPr lang="en-US" altLang="zh-CN" sz="2900"/>
              <a:t>     ls –l /root/aaa.txt</a:t>
            </a:r>
          </a:p>
          <a:p>
            <a:endParaRPr lang="en-US" altLang="zh-CN" sz="2900"/>
          </a:p>
          <a:p>
            <a:endParaRPr lang="en-US" altLang="zh-CN" sz="290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zh-CN" sz="4800"/>
              <a:t>ls</a:t>
            </a:r>
            <a:r>
              <a:rPr lang="zh-CN" altLang="en-US" sz="4800"/>
              <a:t>命令（续）</a:t>
            </a:r>
          </a:p>
        </p:txBody>
      </p:sp>
      <p:sp>
        <p:nvSpPr>
          <p:cNvPr id="551939" name="Rectangle 3"/>
          <p:cNvSpPr>
            <a:spLocks noGrp="1" noChangeArrowheads="1"/>
          </p:cNvSpPr>
          <p:nvPr>
            <p:ph type="body" idx="1"/>
          </p:nvPr>
        </p:nvSpPr>
        <p:spPr/>
        <p:txBody>
          <a:bodyPr/>
          <a:lstStyle/>
          <a:p>
            <a:r>
              <a:rPr lang="zh-CN" altLang="en-US"/>
              <a:t>各个选项及其功能：</a:t>
            </a:r>
          </a:p>
        </p:txBody>
      </p:sp>
      <p:pic>
        <p:nvPicPr>
          <p:cNvPr id="5519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696200" cy="481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zh-CN" altLang="en-US"/>
              <a:t>示例：</a:t>
            </a:r>
            <a:r>
              <a:rPr lang="en-US" altLang="zh-CN"/>
              <a:t>ls</a:t>
            </a:r>
            <a:r>
              <a:rPr lang="zh-CN" altLang="en-US"/>
              <a:t>命令的使用。</a:t>
            </a:r>
          </a:p>
        </p:txBody>
      </p:sp>
      <p:sp>
        <p:nvSpPr>
          <p:cNvPr id="552963" name="Rectangle 3"/>
          <p:cNvSpPr>
            <a:spLocks noGrp="1" noChangeArrowheads="1"/>
          </p:cNvSpPr>
          <p:nvPr>
            <p:ph type="body" idx="1"/>
          </p:nvPr>
        </p:nvSpPr>
        <p:spPr/>
        <p:txBody>
          <a:bodyPr/>
          <a:lstStyle/>
          <a:p>
            <a:endParaRPr lang="zh-CN" altLang="zh-CN"/>
          </a:p>
        </p:txBody>
      </p:sp>
      <p:pic>
        <p:nvPicPr>
          <p:cNvPr id="552964" name="Picture 4"/>
          <p:cNvPicPr>
            <a:picLocks noChangeAspect="1" noChangeArrowheads="1"/>
          </p:cNvPicPr>
          <p:nvPr/>
        </p:nvPicPr>
        <p:blipFill>
          <a:blip r:embed="rId2">
            <a:extLst>
              <a:ext uri="{28A0092B-C50C-407E-A947-70E740481C1C}">
                <a14:useLocalDpi xmlns:a14="http://schemas.microsoft.com/office/drawing/2010/main" val="0"/>
              </a:ext>
            </a:extLst>
          </a:blip>
          <a:srcRect l="31410" t="25000" r="25781" b="33333"/>
          <a:stretch>
            <a:fillRect/>
          </a:stretch>
        </p:blipFill>
        <p:spPr bwMode="auto">
          <a:xfrm>
            <a:off x="1219200" y="1447800"/>
            <a:ext cx="6934200" cy="506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lstStyle/>
          <a:p>
            <a:r>
              <a:rPr lang="zh-CN" altLang="en-US"/>
              <a:t>示例：</a:t>
            </a:r>
            <a:r>
              <a:rPr lang="en-US" altLang="zh-CN"/>
              <a:t>ls</a:t>
            </a:r>
            <a:r>
              <a:rPr lang="zh-CN" altLang="en-US"/>
              <a:t>命令的使用。（续）</a:t>
            </a:r>
          </a:p>
        </p:txBody>
      </p:sp>
      <p:sp>
        <p:nvSpPr>
          <p:cNvPr id="553987" name="Rectangle 3"/>
          <p:cNvSpPr>
            <a:spLocks noGrp="1" noChangeArrowheads="1"/>
          </p:cNvSpPr>
          <p:nvPr>
            <p:ph type="body" idx="1"/>
          </p:nvPr>
        </p:nvSpPr>
        <p:spPr/>
        <p:txBody>
          <a:bodyPr/>
          <a:lstStyle/>
          <a:p>
            <a:r>
              <a:rPr lang="en-US" altLang="zh-CN"/>
              <a:t>ls</a:t>
            </a:r>
            <a:r>
              <a:rPr lang="zh-CN" altLang="en-US"/>
              <a:t>可以同时选择多个选项：</a:t>
            </a:r>
          </a:p>
        </p:txBody>
      </p:sp>
      <p:pic>
        <p:nvPicPr>
          <p:cNvPr id="553988" name="Picture 4"/>
          <p:cNvPicPr>
            <a:picLocks noChangeAspect="1" noChangeArrowheads="1"/>
          </p:cNvPicPr>
          <p:nvPr/>
        </p:nvPicPr>
        <p:blipFill>
          <a:blip r:embed="rId2">
            <a:extLst>
              <a:ext uri="{28A0092B-C50C-407E-A947-70E740481C1C}">
                <a14:useLocalDpi xmlns:a14="http://schemas.microsoft.com/office/drawing/2010/main" val="0"/>
              </a:ext>
            </a:extLst>
          </a:blip>
          <a:srcRect l="30469" t="21875" r="10938" b="37009"/>
          <a:stretch>
            <a:fillRect/>
          </a:stretch>
        </p:blipFill>
        <p:spPr bwMode="auto">
          <a:xfrm>
            <a:off x="1143000" y="2057400"/>
            <a:ext cx="7239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r>
              <a:rPr lang="zh-CN" altLang="en-US"/>
              <a:t>示例：</a:t>
            </a:r>
            <a:r>
              <a:rPr lang="en-US" altLang="zh-CN"/>
              <a:t>ls</a:t>
            </a:r>
            <a:r>
              <a:rPr lang="zh-CN" altLang="en-US"/>
              <a:t>命令的使用。（续）</a:t>
            </a:r>
          </a:p>
        </p:txBody>
      </p:sp>
      <p:sp>
        <p:nvSpPr>
          <p:cNvPr id="555011" name="Rectangle 3"/>
          <p:cNvSpPr>
            <a:spLocks noGrp="1" noChangeArrowheads="1"/>
          </p:cNvSpPr>
          <p:nvPr>
            <p:ph type="body" idx="1"/>
          </p:nvPr>
        </p:nvSpPr>
        <p:spPr/>
        <p:txBody>
          <a:bodyPr/>
          <a:lstStyle/>
          <a:p>
            <a:r>
              <a:rPr lang="zh-CN" altLang="en-US" b="0"/>
              <a:t>显示指定目录中的内容：</a:t>
            </a:r>
          </a:p>
        </p:txBody>
      </p:sp>
      <p:pic>
        <p:nvPicPr>
          <p:cNvPr id="555012" name="Picture 4"/>
          <p:cNvPicPr>
            <a:picLocks noChangeAspect="1" noChangeArrowheads="1"/>
          </p:cNvPicPr>
          <p:nvPr/>
        </p:nvPicPr>
        <p:blipFill>
          <a:blip r:embed="rId2">
            <a:extLst>
              <a:ext uri="{28A0092B-C50C-407E-A947-70E740481C1C}">
                <a14:useLocalDpi xmlns:a14="http://schemas.microsoft.com/office/drawing/2010/main" val="0"/>
              </a:ext>
            </a:extLst>
          </a:blip>
          <a:srcRect l="35938" t="20833" r="23438" b="57292"/>
          <a:stretch>
            <a:fillRect/>
          </a:stretch>
        </p:blipFill>
        <p:spPr bwMode="auto">
          <a:xfrm>
            <a:off x="838200" y="2133600"/>
            <a:ext cx="69342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lstStyle/>
          <a:p>
            <a:r>
              <a:rPr lang="en-US" altLang="zh-CN" sz="4800"/>
              <a:t>dir</a:t>
            </a:r>
            <a:r>
              <a:rPr lang="zh-CN" altLang="en-US" sz="4800"/>
              <a:t>命令</a:t>
            </a:r>
          </a:p>
        </p:txBody>
      </p:sp>
      <p:sp>
        <p:nvSpPr>
          <p:cNvPr id="557059"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类似</a:t>
            </a:r>
            <a:r>
              <a:rPr lang="en-US" altLang="zh-CN" sz="2900"/>
              <a:t>ls</a:t>
            </a:r>
            <a:r>
              <a:rPr lang="zh-CN" altLang="en-US" sz="2900"/>
              <a:t>，但选项较少，用于查看某个目录中的内容。</a:t>
            </a:r>
          </a:p>
          <a:p>
            <a:r>
              <a:rPr lang="zh-CN" altLang="zh-CN" sz="2900"/>
              <a:t>【</a:t>
            </a:r>
            <a:r>
              <a:rPr lang="zh-CN" altLang="en-US" sz="2900"/>
              <a:t>格式</a:t>
            </a:r>
            <a:r>
              <a:rPr lang="zh-CN" altLang="zh-CN" sz="2900"/>
              <a:t>】</a:t>
            </a:r>
            <a:r>
              <a:rPr lang="en-US" altLang="zh-CN" sz="2900"/>
              <a:t>dir [</a:t>
            </a:r>
            <a:r>
              <a:rPr lang="zh-CN" altLang="en-US" sz="2900"/>
              <a:t>选项</a:t>
            </a:r>
            <a:r>
              <a:rPr lang="en-US" altLang="zh-CN" sz="2900"/>
              <a:t>] [</a:t>
            </a:r>
            <a:r>
              <a:rPr lang="zh-CN" altLang="en-US" sz="2900"/>
              <a:t>目录</a:t>
            </a:r>
            <a:r>
              <a:rPr lang="en-US" altLang="zh-CN" sz="2900"/>
              <a:t>]</a:t>
            </a:r>
          </a:p>
          <a:p>
            <a:r>
              <a:rPr lang="en-US" altLang="zh-CN" sz="2900"/>
              <a:t>【</a:t>
            </a:r>
            <a:r>
              <a:rPr lang="zh-CN" altLang="en-US" sz="2900"/>
              <a:t>例如</a:t>
            </a:r>
            <a:r>
              <a:rPr lang="en-US" altLang="zh-CN" sz="2900"/>
              <a:t>】</a:t>
            </a:r>
          </a:p>
          <a:p>
            <a:pPr>
              <a:buFont typeface="Wingdings" panose="05000000000000000000" pitchFamily="2" charset="2"/>
              <a:buNone/>
            </a:pPr>
            <a:r>
              <a:rPr lang="zh-CN" altLang="en-US" sz="2900"/>
              <a:t>　</a:t>
            </a:r>
            <a:r>
              <a:rPr lang="en-US" altLang="zh-CN" sz="2900"/>
              <a:t>dir</a:t>
            </a:r>
          </a:p>
          <a:p>
            <a:pPr>
              <a:buFont typeface="Wingdings" panose="05000000000000000000" pitchFamily="2" charset="2"/>
              <a:buNone/>
            </a:pPr>
            <a:r>
              <a:rPr lang="en-US" altLang="zh-CN" sz="2900"/>
              <a:t>    dir –a /root/123</a:t>
            </a:r>
          </a:p>
          <a:p>
            <a:pPr>
              <a:buFont typeface="Wingdings" panose="05000000000000000000" pitchFamily="2" charset="2"/>
              <a:buNone/>
            </a:pPr>
            <a:r>
              <a:rPr lang="en-US" altLang="zh-CN" sz="2900"/>
              <a:t>    dir –l /root/aaa.txt</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lstStyle/>
          <a:p>
            <a:r>
              <a:rPr lang="en-US" altLang="zh-CN" sz="4800"/>
              <a:t>mkdir</a:t>
            </a:r>
            <a:r>
              <a:rPr lang="zh-CN" altLang="en-US" sz="4800"/>
              <a:t>命令</a:t>
            </a:r>
          </a:p>
        </p:txBody>
      </p:sp>
      <p:sp>
        <p:nvSpPr>
          <p:cNvPr id="55808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创建目录，只能在已存在的目录中创建新的目录。</a:t>
            </a:r>
          </a:p>
          <a:p>
            <a:r>
              <a:rPr lang="zh-CN" altLang="zh-CN" sz="2900"/>
              <a:t>【</a:t>
            </a:r>
            <a:r>
              <a:rPr lang="zh-CN" altLang="en-US" sz="2900"/>
              <a:t>格式</a:t>
            </a:r>
            <a:r>
              <a:rPr lang="zh-CN" altLang="zh-CN" sz="2900"/>
              <a:t>】</a:t>
            </a:r>
            <a:r>
              <a:rPr lang="en-US" altLang="zh-CN" sz="2900"/>
              <a:t>mkdir [</a:t>
            </a:r>
            <a:r>
              <a:rPr lang="zh-CN" altLang="en-US" sz="2900"/>
              <a:t>选项</a:t>
            </a:r>
            <a:r>
              <a:rPr lang="en-US" altLang="zh-CN" sz="2900"/>
              <a:t>] [</a:t>
            </a:r>
            <a:r>
              <a:rPr lang="zh-CN" altLang="en-US" sz="2900"/>
              <a:t>目录</a:t>
            </a:r>
            <a:r>
              <a:rPr lang="en-US" altLang="zh-CN" sz="2900"/>
              <a:t>]</a:t>
            </a:r>
          </a:p>
          <a:p>
            <a:pPr lvl="1"/>
            <a:r>
              <a:rPr lang="en-US" altLang="zh-CN"/>
              <a:t>-p</a:t>
            </a:r>
            <a:r>
              <a:rPr lang="zh-CN" altLang="en-US"/>
              <a:t>：在创建目录时，如果父目录不存在，则同时创建该目录及该目录的父目录。</a:t>
            </a:r>
            <a:endParaRPr lang="zh-CN" altLang="en-US" sz="2500"/>
          </a:p>
          <a:p>
            <a:r>
              <a:rPr lang="en-US" altLang="zh-CN" sz="2900"/>
              <a:t>【</a:t>
            </a:r>
            <a:r>
              <a:rPr lang="zh-CN" altLang="en-US" sz="2900"/>
              <a:t>例如</a:t>
            </a:r>
            <a:r>
              <a:rPr lang="en-US" altLang="zh-CN" sz="2900"/>
              <a:t>】</a:t>
            </a:r>
          </a:p>
          <a:p>
            <a:pPr>
              <a:buFont typeface="Wingdings" panose="05000000000000000000" pitchFamily="2" charset="2"/>
              <a:buNone/>
            </a:pPr>
            <a:r>
              <a:rPr lang="en-US" altLang="zh-CN" sz="2900"/>
              <a:t>     mkdir  -p /root/abc/123</a:t>
            </a:r>
          </a:p>
          <a:p>
            <a:endParaRPr lang="en-US" altLang="zh-CN" sz="290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p:txBody>
          <a:bodyPr/>
          <a:lstStyle/>
          <a:p>
            <a:r>
              <a:rPr lang="en-US" altLang="zh-CN" sz="4800"/>
              <a:t>rmdir</a:t>
            </a:r>
            <a:r>
              <a:rPr lang="zh-CN" altLang="en-US" sz="4800"/>
              <a:t>命令</a:t>
            </a:r>
          </a:p>
        </p:txBody>
      </p:sp>
      <p:sp>
        <p:nvSpPr>
          <p:cNvPr id="55910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删除空目录。</a:t>
            </a:r>
          </a:p>
          <a:p>
            <a:r>
              <a:rPr lang="zh-CN" altLang="zh-CN" sz="2900"/>
              <a:t>【</a:t>
            </a:r>
            <a:r>
              <a:rPr lang="zh-CN" altLang="en-US" sz="2900"/>
              <a:t>格式</a:t>
            </a:r>
            <a:r>
              <a:rPr lang="zh-CN" altLang="zh-CN" sz="2900"/>
              <a:t>】</a:t>
            </a:r>
            <a:r>
              <a:rPr lang="en-US" altLang="zh-CN" sz="2900"/>
              <a:t>rmdir [</a:t>
            </a:r>
            <a:r>
              <a:rPr lang="zh-CN" altLang="en-US" sz="2900"/>
              <a:t>选项</a:t>
            </a:r>
            <a:r>
              <a:rPr lang="en-US" altLang="zh-CN" sz="2900"/>
              <a:t>] [</a:t>
            </a:r>
            <a:r>
              <a:rPr lang="zh-CN" altLang="en-US" sz="2900"/>
              <a:t>目录</a:t>
            </a:r>
            <a:r>
              <a:rPr lang="en-US" altLang="zh-CN" sz="2900"/>
              <a:t>]</a:t>
            </a:r>
          </a:p>
          <a:p>
            <a:pPr lvl="1"/>
            <a:r>
              <a:rPr lang="en-US" altLang="zh-CN"/>
              <a:t>-p</a:t>
            </a:r>
            <a:r>
              <a:rPr lang="zh-CN" altLang="en-US"/>
              <a:t>：在删除目录时，一起删除父目录，但父目录中必须没有其他目录及文件。</a:t>
            </a:r>
          </a:p>
          <a:p>
            <a:r>
              <a:rPr lang="en-US" altLang="zh-CN"/>
              <a:t>【</a:t>
            </a:r>
            <a:r>
              <a:rPr lang="zh-CN" altLang="en-US" sz="2900"/>
              <a:t>例如</a:t>
            </a:r>
            <a:r>
              <a:rPr lang="en-US" altLang="zh-CN"/>
              <a:t>】</a:t>
            </a:r>
          </a:p>
          <a:p>
            <a:pPr>
              <a:buFont typeface="Wingdings" panose="05000000000000000000" pitchFamily="2" charset="2"/>
              <a:buNone/>
            </a:pPr>
            <a:r>
              <a:rPr lang="en-US" altLang="zh-CN" sz="2900"/>
              <a:t>     rmdir  -p /root/abc/123</a:t>
            </a:r>
          </a:p>
          <a:p>
            <a:pPr lvl="1"/>
            <a:endParaRPr lang="en-US" altLang="zh-CN"/>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r>
              <a:rPr lang="en-US" altLang="zh-CN" dirty="0" smtClean="0"/>
              <a:t>20</a:t>
            </a:r>
            <a:r>
              <a:rPr lang="zh-CN" altLang="en-US" dirty="0" smtClean="0"/>
              <a:t>世纪</a:t>
            </a:r>
            <a:r>
              <a:rPr lang="en-US" altLang="zh-CN" dirty="0" smtClean="0"/>
              <a:t>60</a:t>
            </a:r>
            <a:r>
              <a:rPr lang="zh-CN" altLang="en-US" dirty="0" smtClean="0"/>
              <a:t>年代是大型、复杂操作系统盛行的年代，比如</a:t>
            </a:r>
            <a:r>
              <a:rPr lang="en-US" altLang="zh-CN" dirty="0" smtClean="0"/>
              <a:t>IBM</a:t>
            </a:r>
            <a:r>
              <a:rPr lang="zh-CN" altLang="en-US" dirty="0" smtClean="0"/>
              <a:t>的</a:t>
            </a:r>
            <a:r>
              <a:rPr lang="en-US" altLang="zh-CN" dirty="0" smtClean="0"/>
              <a:t>OS/360</a:t>
            </a:r>
            <a:r>
              <a:rPr lang="zh-CN" altLang="en-US" dirty="0" smtClean="0"/>
              <a:t>和</a:t>
            </a:r>
            <a:r>
              <a:rPr lang="en-US" altLang="zh-CN" dirty="0" smtClean="0"/>
              <a:t>Honey-well</a:t>
            </a:r>
            <a:r>
              <a:rPr lang="zh-CN" altLang="en-US" dirty="0" smtClean="0"/>
              <a:t>的</a:t>
            </a:r>
            <a:r>
              <a:rPr lang="en-US" altLang="zh-CN" dirty="0" err="1" smtClean="0">
                <a:solidFill>
                  <a:srgbClr val="FF0000"/>
                </a:solidFill>
              </a:rPr>
              <a:t>Multics</a:t>
            </a:r>
            <a:r>
              <a:rPr lang="zh-CN" altLang="en-US" dirty="0" smtClean="0"/>
              <a:t>系统。</a:t>
            </a:r>
            <a:endParaRPr lang="en-US" altLang="zh-CN" dirty="0" smtClean="0"/>
          </a:p>
          <a:p>
            <a:r>
              <a:rPr lang="en-US" altLang="zh-CN" dirty="0" smtClean="0"/>
              <a:t>UNIX</a:t>
            </a:r>
            <a:r>
              <a:rPr lang="zh-CN" altLang="en-US" dirty="0" smtClean="0"/>
              <a:t>：</a:t>
            </a:r>
            <a:r>
              <a:rPr lang="en-US" altLang="zh-CN" dirty="0" smtClean="0"/>
              <a:t>1969</a:t>
            </a:r>
            <a:r>
              <a:rPr lang="zh-CN" altLang="en-US" dirty="0" smtClean="0"/>
              <a:t>年开始在</a:t>
            </a:r>
            <a:r>
              <a:rPr lang="en-US" altLang="zh-CN" dirty="0" smtClean="0"/>
              <a:t>DEC PDP-7</a:t>
            </a:r>
            <a:r>
              <a:rPr lang="zh-CN" altLang="en-US" dirty="0" smtClean="0"/>
              <a:t>计算机上完全用机器语言编写了一个简单得多的操作系统。</a:t>
            </a:r>
            <a:r>
              <a:rPr lang="en-US" altLang="zh-CN" dirty="0" smtClean="0"/>
              <a:t>1970</a:t>
            </a:r>
            <a:r>
              <a:rPr lang="zh-CN" altLang="en-US" dirty="0" smtClean="0"/>
              <a:t>年，新系统命名为“</a:t>
            </a:r>
            <a:r>
              <a:rPr lang="en-US" altLang="zh-CN" dirty="0" smtClean="0">
                <a:solidFill>
                  <a:srgbClr val="FF0000"/>
                </a:solidFill>
              </a:rPr>
              <a:t>Unix</a:t>
            </a:r>
            <a:r>
              <a:rPr lang="zh-CN" altLang="en-US" dirty="0" smtClean="0"/>
              <a:t>”。</a:t>
            </a:r>
            <a:r>
              <a:rPr lang="en-US" altLang="zh-CN" dirty="0" smtClean="0"/>
              <a:t>1973</a:t>
            </a:r>
            <a:r>
              <a:rPr lang="zh-CN" altLang="en-US" dirty="0" smtClean="0"/>
              <a:t>年用</a:t>
            </a:r>
            <a:r>
              <a:rPr lang="en-US" altLang="zh-CN" dirty="0" smtClean="0"/>
              <a:t>C</a:t>
            </a:r>
            <a:r>
              <a:rPr lang="zh-CN" altLang="en-US" dirty="0" smtClean="0"/>
              <a:t>重新编写内核，</a:t>
            </a:r>
            <a:r>
              <a:rPr lang="en-US" altLang="zh-CN" dirty="0" smtClean="0"/>
              <a:t>1974</a:t>
            </a:r>
            <a:r>
              <a:rPr lang="zh-CN" altLang="en-US" dirty="0" smtClean="0"/>
              <a:t>年发布。</a:t>
            </a:r>
          </a:p>
          <a:p>
            <a:r>
              <a:rPr lang="en-US" altLang="zh-CN" dirty="0" smtClean="0">
                <a:sym typeface="+mn-ea"/>
              </a:rPr>
              <a:t>1977</a:t>
            </a:r>
            <a:r>
              <a:rPr lang="zh-CN" altLang="en-US" dirty="0" smtClean="0">
                <a:sym typeface="+mn-ea"/>
              </a:rPr>
              <a:t>年，加州大学伯克利分校的计算机系统研究小组从</a:t>
            </a:r>
            <a:r>
              <a:rPr lang="en-US" altLang="zh-CN" dirty="0" smtClean="0">
                <a:sym typeface="+mn-ea"/>
              </a:rPr>
              <a:t>AT&amp;T</a:t>
            </a:r>
            <a:r>
              <a:rPr lang="zh-CN" altLang="en-US" dirty="0" smtClean="0">
                <a:sym typeface="+mn-ea"/>
              </a:rPr>
              <a:t>获取了</a:t>
            </a:r>
            <a:r>
              <a:rPr lang="en-US" altLang="zh-CN" dirty="0" smtClean="0">
                <a:sym typeface="+mn-ea"/>
              </a:rPr>
              <a:t>UNIX</a:t>
            </a:r>
            <a:r>
              <a:rPr lang="zh-CN" altLang="en-US" dirty="0" smtClean="0">
                <a:sym typeface="+mn-ea"/>
              </a:rPr>
              <a:t>的源代码，经过改动和包装后发布了自己的</a:t>
            </a:r>
            <a:r>
              <a:rPr lang="en-US" altLang="zh-CN" dirty="0" smtClean="0">
                <a:sym typeface="+mn-ea"/>
              </a:rPr>
              <a:t>UNIX</a:t>
            </a:r>
            <a:r>
              <a:rPr lang="zh-CN" altLang="en-US" dirty="0" smtClean="0">
                <a:sym typeface="+mn-ea"/>
              </a:rPr>
              <a:t>版本</a:t>
            </a:r>
            <a:r>
              <a:rPr lang="en-US" altLang="zh-CN" dirty="0" smtClean="0">
                <a:sym typeface="+mn-ea"/>
              </a:rPr>
              <a:t>—</a:t>
            </a:r>
            <a:r>
              <a:rPr lang="zh-CN" altLang="en-US" dirty="0" smtClean="0">
                <a:sym typeface="+mn-ea"/>
              </a:rPr>
              <a:t>伯克利</a:t>
            </a:r>
            <a:r>
              <a:rPr lang="en-US" altLang="zh-CN" dirty="0" smtClean="0">
                <a:sym typeface="+mn-ea"/>
              </a:rPr>
              <a:t>UNIX</a:t>
            </a:r>
            <a:r>
              <a:rPr lang="zh-CN" altLang="en-US" dirty="0" smtClean="0">
                <a:sym typeface="+mn-ea"/>
              </a:rPr>
              <a:t>（</a:t>
            </a:r>
            <a:r>
              <a:rPr lang="en-US" altLang="zh-CN" dirty="0" smtClean="0">
                <a:sym typeface="+mn-ea"/>
              </a:rPr>
              <a:t>Berkeley UNIX</a:t>
            </a:r>
            <a:r>
              <a:rPr lang="zh-CN" altLang="en-US" dirty="0" smtClean="0">
                <a:sym typeface="+mn-ea"/>
              </a:rPr>
              <a:t>）</a:t>
            </a:r>
            <a:r>
              <a:rPr lang="en-US" altLang="zh-CN" dirty="0" smtClean="0">
                <a:sym typeface="+mn-ea"/>
              </a:rPr>
              <a:t>,</a:t>
            </a:r>
            <a:r>
              <a:rPr lang="zh-CN" altLang="en-US" dirty="0" smtClean="0">
                <a:sym typeface="+mn-ea"/>
              </a:rPr>
              <a:t>这个发行版通常被称为</a:t>
            </a:r>
            <a:r>
              <a:rPr lang="en-US" altLang="zh-CN" dirty="0" smtClean="0">
                <a:sym typeface="+mn-ea"/>
              </a:rPr>
              <a:t>BSD</a:t>
            </a:r>
            <a:r>
              <a:rPr lang="zh-CN" altLang="en-US" dirty="0" smtClean="0">
                <a:sym typeface="+mn-ea"/>
              </a:rPr>
              <a:t>，代表</a:t>
            </a:r>
            <a:r>
              <a:rPr lang="en-US" altLang="zh-CN" dirty="0" smtClean="0">
                <a:sym typeface="+mn-ea"/>
              </a:rPr>
              <a:t>Berkeley Software Distribution</a:t>
            </a:r>
            <a:r>
              <a:rPr lang="zh-CN" altLang="en-US" dirty="0" smtClean="0">
                <a:sym typeface="+mn-ea"/>
              </a:rPr>
              <a:t>。</a:t>
            </a:r>
            <a:r>
              <a:rPr lang="en-US" altLang="zh-CN" dirty="0" smtClean="0">
                <a:sym typeface="+mn-ea"/>
              </a:rPr>
              <a:t>FreeBSD</a:t>
            </a:r>
            <a:r>
              <a:rPr lang="zh-CN" altLang="en-US" dirty="0" smtClean="0">
                <a:sym typeface="+mn-ea"/>
              </a:rPr>
              <a:t>、</a:t>
            </a:r>
            <a:r>
              <a:rPr lang="en-US" altLang="zh-CN" dirty="0" err="1" smtClean="0">
                <a:sym typeface="+mn-ea"/>
              </a:rPr>
              <a:t>OpenBSD</a:t>
            </a:r>
            <a:r>
              <a:rPr lang="zh-CN" altLang="en-US" dirty="0" smtClean="0">
                <a:sym typeface="+mn-ea"/>
              </a:rPr>
              <a:t>等都是由</a:t>
            </a:r>
            <a:r>
              <a:rPr lang="en-US" altLang="zh-CN" dirty="0" smtClean="0">
                <a:sym typeface="+mn-ea"/>
              </a:rPr>
              <a:t>BSD</a:t>
            </a:r>
            <a:r>
              <a:rPr lang="zh-CN" altLang="en-US" dirty="0" smtClean="0">
                <a:sym typeface="+mn-ea"/>
              </a:rPr>
              <a:t>发展过来。</a:t>
            </a:r>
            <a:endParaRPr lang="zh-CN" altLang="en-US" dirty="0"/>
          </a:p>
          <a:p>
            <a:pPr eaLnBrk="1" hangingPunct="1"/>
            <a:r>
              <a:rPr lang="zh-CN" altLang="en-US" dirty="0" smtClean="0">
                <a:sym typeface="+mn-ea"/>
              </a:rPr>
              <a:t>另一些</a:t>
            </a:r>
            <a:r>
              <a:rPr lang="en-US" altLang="zh-CN" dirty="0" smtClean="0">
                <a:sym typeface="+mn-ea"/>
              </a:rPr>
              <a:t>UNIX</a:t>
            </a:r>
            <a:r>
              <a:rPr lang="zh-CN" altLang="en-US" dirty="0" smtClean="0">
                <a:sym typeface="+mn-ea"/>
              </a:rPr>
              <a:t>版本则沿用了</a:t>
            </a:r>
            <a:r>
              <a:rPr lang="en-US" altLang="zh-CN" dirty="0" smtClean="0">
                <a:sym typeface="+mn-ea"/>
              </a:rPr>
              <a:t>AT&amp;T</a:t>
            </a:r>
            <a:r>
              <a:rPr lang="zh-CN" altLang="en-US" dirty="0" smtClean="0">
                <a:sym typeface="+mn-ea"/>
              </a:rPr>
              <a:t>的代码，这些</a:t>
            </a:r>
            <a:r>
              <a:rPr lang="en-US" altLang="zh-CN" dirty="0" smtClean="0">
                <a:sym typeface="+mn-ea"/>
              </a:rPr>
              <a:t>UNIX</a:t>
            </a:r>
            <a:r>
              <a:rPr lang="zh-CN" altLang="en-US" dirty="0" smtClean="0">
                <a:sym typeface="+mn-ea"/>
              </a:rPr>
              <a:t>系统的操作系统包括</a:t>
            </a:r>
            <a:r>
              <a:rPr lang="en-US" altLang="zh-CN" dirty="0" smtClean="0">
                <a:sym typeface="+mn-ea"/>
              </a:rPr>
              <a:t>HP-UX</a:t>
            </a:r>
            <a:r>
              <a:rPr lang="zh-CN" altLang="en-US" dirty="0" smtClean="0">
                <a:sym typeface="+mn-ea"/>
              </a:rPr>
              <a:t>、</a:t>
            </a:r>
            <a:r>
              <a:rPr lang="en-US" altLang="zh-CN" dirty="0" smtClean="0">
                <a:sym typeface="+mn-ea"/>
              </a:rPr>
              <a:t>Solaris.</a:t>
            </a:r>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zh-CN" altLang="en-US"/>
              <a:t>（</a:t>
            </a:r>
            <a:r>
              <a:rPr lang="en-US" altLang="zh-CN"/>
              <a:t>2</a:t>
            </a:r>
            <a:r>
              <a:rPr lang="zh-CN" altLang="en-US"/>
              <a:t>）文件操作命令</a:t>
            </a:r>
          </a:p>
        </p:txBody>
      </p:sp>
      <p:sp>
        <p:nvSpPr>
          <p:cNvPr id="560131" name="Rectangle 3"/>
          <p:cNvSpPr>
            <a:spLocks noGrp="1" noChangeArrowheads="1"/>
          </p:cNvSpPr>
          <p:nvPr>
            <p:ph type="body" idx="1"/>
          </p:nvPr>
        </p:nvSpPr>
        <p:spPr/>
        <p:txBody>
          <a:bodyPr/>
          <a:lstStyle/>
          <a:p>
            <a:r>
              <a:rPr lang="zh-CN" altLang="en-US" sz="3100"/>
              <a:t>在命令行环境下对文件进行操作将比在图形环境下操作文件更加快捷和高效。</a:t>
            </a:r>
          </a:p>
          <a:p>
            <a:r>
              <a:rPr lang="zh-CN" altLang="en-US" sz="3100"/>
              <a:t>文件操作主要包括搜索文件、复制和移动文件、删除文件以及合并文件的内容等。</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zh-CN" altLang="en-US"/>
              <a:t>常用文件操作命令：</a:t>
            </a:r>
          </a:p>
        </p:txBody>
      </p:sp>
      <p:graphicFrame>
        <p:nvGraphicFramePr>
          <p:cNvPr id="561235" name="Group 83"/>
          <p:cNvGraphicFramePr>
            <a:graphicFrameLocks noGrp="1"/>
          </p:cNvGraphicFramePr>
          <p:nvPr>
            <p:ph idx="1"/>
          </p:nvPr>
        </p:nvGraphicFramePr>
        <p:xfrm>
          <a:off x="838200" y="1447800"/>
          <a:ext cx="7772400" cy="5132070"/>
        </p:xfrm>
        <a:graphic>
          <a:graphicData uri="http://schemas.openxmlformats.org/drawingml/2006/table">
            <a:tbl>
              <a:tblPr/>
              <a:tblGrid>
                <a:gridCol w="1554163"/>
                <a:gridCol w="6218237"/>
              </a:tblGrid>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功能</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查看文件的内容。</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more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分页查看，空格键下一页，</a:t>
                      </a: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b</a:t>
                      </a: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键上一页。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less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分页查看，类似</a:t>
                      </a: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more</a:t>
                      </a: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，也可方向键滚动显示。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3815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head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查看文件的前面部分，默认是前十行。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tail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查看文件的后面部分，默认是后十行。</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复制文件。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移动文件。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rm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删除文件。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find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检索文件。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21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touch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创建一个空白文件。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905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ln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marL="344805">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marL="671830">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marL="1024255">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marL="1341755">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9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61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3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555"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2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创建链接文件。</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en-US" altLang="zh-CN" sz="4800"/>
              <a:t>cat </a:t>
            </a:r>
            <a:r>
              <a:rPr lang="zh-CN" altLang="en-US" sz="4800"/>
              <a:t>命令</a:t>
            </a:r>
          </a:p>
        </p:txBody>
      </p:sp>
      <p:sp>
        <p:nvSpPr>
          <p:cNvPr id="564227"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900"/>
              <a:t>显示文件的内容，或合并文件内容，并重定向输出。</a:t>
            </a:r>
          </a:p>
          <a:p>
            <a:r>
              <a:rPr lang="en-US" altLang="zh-CN" sz="2900"/>
              <a:t>【</a:t>
            </a:r>
            <a:r>
              <a:rPr lang="zh-CN" altLang="en-US" sz="2900"/>
              <a:t>用法</a:t>
            </a:r>
            <a:r>
              <a:rPr lang="en-US" altLang="zh-CN" sz="2900"/>
              <a:t>】</a:t>
            </a:r>
            <a:r>
              <a:rPr lang="zh-CN" altLang="en-US" sz="2900"/>
              <a:t>按</a:t>
            </a:r>
            <a:r>
              <a:rPr lang="en-US" altLang="zh-CN" sz="2900"/>
              <a:t>Ctrl+D</a:t>
            </a:r>
            <a:r>
              <a:rPr lang="zh-CN" altLang="en-US" sz="2900"/>
              <a:t>退出</a:t>
            </a:r>
            <a:r>
              <a:rPr lang="en-US" altLang="zh-CN" sz="2900"/>
              <a:t>cat</a:t>
            </a:r>
            <a:r>
              <a:rPr lang="zh-CN" altLang="en-US" sz="2900"/>
              <a:t>命令。</a:t>
            </a:r>
          </a:p>
          <a:p>
            <a:r>
              <a:rPr lang="zh-CN" altLang="zh-CN" sz="2900"/>
              <a:t>【</a:t>
            </a:r>
            <a:r>
              <a:rPr lang="zh-CN" altLang="en-US" sz="2900"/>
              <a:t>格式</a:t>
            </a:r>
            <a:r>
              <a:rPr lang="zh-CN" altLang="zh-CN" sz="2900"/>
              <a:t>】</a:t>
            </a:r>
            <a:r>
              <a:rPr lang="en-US" altLang="zh-CN" sz="2900"/>
              <a:t>cat [</a:t>
            </a:r>
            <a:r>
              <a:rPr lang="zh-CN" altLang="en-US" sz="2900"/>
              <a:t>选项</a:t>
            </a:r>
            <a:r>
              <a:rPr lang="en-US" altLang="zh-CN" sz="2900"/>
              <a:t>] [</a:t>
            </a:r>
            <a:r>
              <a:rPr lang="zh-CN" altLang="en-US" sz="2900"/>
              <a:t>文件名</a:t>
            </a:r>
            <a:r>
              <a:rPr lang="en-US" altLang="zh-CN" sz="2900"/>
              <a:t>]</a:t>
            </a:r>
          </a:p>
          <a:p>
            <a:r>
              <a:rPr lang="zh-CN" altLang="en-US" sz="2900"/>
              <a:t>选项：</a:t>
            </a:r>
          </a:p>
          <a:p>
            <a:pPr lvl="1"/>
            <a:r>
              <a:rPr lang="en-US" altLang="zh-CN" sz="2500"/>
              <a:t>-n</a:t>
            </a:r>
            <a:r>
              <a:rPr lang="zh-CN" altLang="en-US" sz="2500"/>
              <a:t>：对所有输出行标注行号。</a:t>
            </a:r>
          </a:p>
          <a:p>
            <a:pPr lvl="1"/>
            <a:r>
              <a:rPr lang="en-US" altLang="zh-CN" sz="2500"/>
              <a:t>-b</a:t>
            </a:r>
            <a:r>
              <a:rPr lang="zh-CN" altLang="en-US" sz="2500"/>
              <a:t>：对所有非空行标注行号。</a:t>
            </a:r>
          </a:p>
          <a:p>
            <a:pPr lvl="1"/>
            <a:r>
              <a:rPr lang="en-US" altLang="zh-CN" sz="2500"/>
              <a:t>&gt; </a:t>
            </a:r>
            <a:r>
              <a:rPr lang="zh-CN" altLang="en-US" sz="2500"/>
              <a:t>：重定向输出。</a:t>
            </a:r>
          </a:p>
          <a:p>
            <a:pPr lvl="1"/>
            <a:r>
              <a:rPr lang="en-US" altLang="zh-CN" sz="2500"/>
              <a:t>&lt; </a:t>
            </a:r>
            <a:r>
              <a:rPr lang="zh-CN" altLang="en-US" sz="2500"/>
              <a:t>：重定向输入。</a:t>
            </a:r>
          </a:p>
        </p:txBody>
      </p:sp>
      <p:sp>
        <p:nvSpPr>
          <p:cNvPr id="564228" name="AutoShape 4"/>
          <p:cNvSpPr>
            <a:spLocks noChangeArrowheads="1"/>
          </p:cNvSpPr>
          <p:nvPr/>
        </p:nvSpPr>
        <p:spPr bwMode="auto">
          <a:xfrm>
            <a:off x="4114800" y="4419600"/>
            <a:ext cx="4572000" cy="2438400"/>
          </a:xfrm>
          <a:prstGeom prst="irregularSeal1">
            <a:avLst/>
          </a:prstGeom>
          <a:solidFill>
            <a:schemeClr val="bg1"/>
          </a:solidFill>
          <a:ln w="28575" algn="ctr">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latin typeface="Verdana" panose="020B0604030504040204" pitchFamily="34" charset="0"/>
              </a:rPr>
              <a:t>cat </a:t>
            </a:r>
            <a:r>
              <a:rPr lang="zh-CN" altLang="en-US" sz="2400" b="1">
                <a:latin typeface="Verdana" panose="020B0604030504040204" pitchFamily="34" charset="0"/>
              </a:rPr>
              <a:t>用于查看全文内容，</a:t>
            </a:r>
          </a:p>
          <a:p>
            <a:pPr algn="ctr"/>
            <a:r>
              <a:rPr lang="zh-CN" altLang="en-US" sz="2400" b="1">
                <a:latin typeface="Verdana" panose="020B0604030504040204" pitchFamily="34" charset="0"/>
              </a:rPr>
              <a:t>不能分页查看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64228"/>
                                        </p:tgtEl>
                                        <p:attrNameLst>
                                          <p:attrName>style.visibility</p:attrName>
                                        </p:attrNameLst>
                                      </p:cBhvr>
                                      <p:to>
                                        <p:strVal val="visible"/>
                                      </p:to>
                                    </p:set>
                                    <p:animEffect transition="in" filter="diamond(in)">
                                      <p:cBhvr>
                                        <p:cTn id="7" dur="500"/>
                                        <p:tgtEl>
                                          <p:spTgt spid="564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en-US" altLang="zh-CN"/>
              <a:t>cat</a:t>
            </a:r>
            <a:r>
              <a:rPr lang="zh-CN" altLang="en-US"/>
              <a:t>使用示例</a:t>
            </a:r>
          </a:p>
        </p:txBody>
      </p:sp>
      <p:sp>
        <p:nvSpPr>
          <p:cNvPr id="565251" name="Rectangle 3"/>
          <p:cNvSpPr>
            <a:spLocks noGrp="1" noChangeArrowheads="1"/>
          </p:cNvSpPr>
          <p:nvPr>
            <p:ph type="body" idx="1"/>
          </p:nvPr>
        </p:nvSpPr>
        <p:spPr/>
        <p:txBody>
          <a:bodyPr/>
          <a:lstStyle/>
          <a:p>
            <a:pPr>
              <a:lnSpc>
                <a:spcPct val="90000"/>
              </a:lnSpc>
            </a:pPr>
            <a:r>
              <a:rPr lang="en-US" altLang="zh-CN" sz="2400"/>
              <a:t>cat           //</a:t>
            </a:r>
            <a:r>
              <a:rPr lang="zh-CN" altLang="en-US" sz="2400"/>
              <a:t>将键盘输入的内容重新显示到屏幕。</a:t>
            </a:r>
          </a:p>
          <a:p>
            <a:pPr>
              <a:lnSpc>
                <a:spcPct val="90000"/>
              </a:lnSpc>
            </a:pPr>
            <a:r>
              <a:rPr lang="en-US" altLang="zh-CN" sz="2400"/>
              <a:t>cat &gt; aa   //</a:t>
            </a:r>
            <a:r>
              <a:rPr lang="zh-CN" altLang="en-US" sz="2400"/>
              <a:t>将键盘输入的内容重定向输出到指定文件中 。</a:t>
            </a:r>
          </a:p>
          <a:p>
            <a:pPr>
              <a:lnSpc>
                <a:spcPct val="90000"/>
              </a:lnSpc>
            </a:pPr>
            <a:r>
              <a:rPr lang="en-US" altLang="zh-CN" sz="2400"/>
              <a:t>cat aa       //</a:t>
            </a:r>
            <a:r>
              <a:rPr lang="zh-CN" altLang="en-US" sz="2400"/>
              <a:t>将指定文件的内容显示到屏幕。</a:t>
            </a:r>
          </a:p>
          <a:p>
            <a:pPr>
              <a:lnSpc>
                <a:spcPct val="90000"/>
              </a:lnSpc>
            </a:pPr>
            <a:r>
              <a:rPr lang="en-US" altLang="zh-CN" sz="2400"/>
              <a:t>cat &lt; aa    //</a:t>
            </a:r>
            <a:r>
              <a:rPr lang="zh-CN" altLang="en-US" sz="2400"/>
              <a:t>从指定文件中获取内容作为输入信息，然后显示到屏幕。</a:t>
            </a:r>
          </a:p>
          <a:p>
            <a:pPr>
              <a:lnSpc>
                <a:spcPct val="90000"/>
              </a:lnSpc>
            </a:pPr>
            <a:r>
              <a:rPr lang="en-US" altLang="zh-CN" sz="2400"/>
              <a:t>cat aa bb &gt; cc  //</a:t>
            </a:r>
            <a:r>
              <a:rPr lang="zh-CN" altLang="en-US" sz="2400"/>
              <a:t>合并</a:t>
            </a:r>
            <a:r>
              <a:rPr lang="en-US" altLang="zh-CN" sz="2400"/>
              <a:t>a</a:t>
            </a:r>
            <a:r>
              <a:rPr lang="zh-CN" altLang="en-US" sz="2400"/>
              <a:t>，</a:t>
            </a:r>
            <a:r>
              <a:rPr lang="en-US" altLang="zh-CN" sz="2400"/>
              <a:t>b</a:t>
            </a:r>
            <a:r>
              <a:rPr lang="zh-CN" altLang="en-US" sz="2400"/>
              <a:t>中的内容，然后重定向输出到</a:t>
            </a:r>
            <a:r>
              <a:rPr lang="en-US" altLang="zh-CN" sz="2400"/>
              <a:t>c</a:t>
            </a:r>
            <a:r>
              <a:rPr lang="zh-CN" altLang="en-US" sz="2400"/>
              <a:t>。</a:t>
            </a:r>
          </a:p>
          <a:p>
            <a:pPr>
              <a:lnSpc>
                <a:spcPct val="90000"/>
              </a:lnSpc>
            </a:pPr>
            <a:r>
              <a:rPr lang="en-US" altLang="zh-CN" sz="2400"/>
              <a:t>cat –n aa bb &gt; cc</a:t>
            </a:r>
          </a:p>
          <a:p>
            <a:pPr>
              <a:lnSpc>
                <a:spcPct val="90000"/>
              </a:lnSpc>
            </a:pPr>
            <a:endParaRPr lang="en-US" altLang="zh-CN" sz="2400"/>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altLang="zh-CN"/>
              <a:t>more</a:t>
            </a:r>
            <a:r>
              <a:rPr lang="zh-CN" altLang="en-US"/>
              <a:t>命令</a:t>
            </a:r>
          </a:p>
        </p:txBody>
      </p:sp>
      <p:sp>
        <p:nvSpPr>
          <p:cNvPr id="566275" name="Rectangle 3"/>
          <p:cNvSpPr>
            <a:spLocks noGrp="1" noChangeArrowheads="1"/>
          </p:cNvSpPr>
          <p:nvPr>
            <p:ph type="body" idx="1"/>
          </p:nvPr>
        </p:nvSpPr>
        <p:spPr>
          <a:xfrm>
            <a:off x="685800" y="1371600"/>
            <a:ext cx="8001000" cy="4114800"/>
          </a:xfrm>
        </p:spPr>
        <p:txBody>
          <a:bodyPr/>
          <a:lstStyle/>
          <a:p>
            <a:r>
              <a:rPr lang="en-US" altLang="zh-CN" sz="2500"/>
              <a:t>【</a:t>
            </a:r>
            <a:r>
              <a:rPr lang="zh-CN" altLang="en-US" sz="2500"/>
              <a:t>功能</a:t>
            </a:r>
            <a:r>
              <a:rPr lang="en-US" altLang="zh-CN" sz="2500"/>
              <a:t>】</a:t>
            </a:r>
            <a:r>
              <a:rPr lang="zh-CN" altLang="en-US" sz="2500"/>
              <a:t>分页查看，空格键下一页，</a:t>
            </a:r>
            <a:r>
              <a:rPr lang="en-US" altLang="zh-CN" sz="2500"/>
              <a:t>b</a:t>
            </a:r>
            <a:r>
              <a:rPr lang="zh-CN" altLang="en-US" sz="2500"/>
              <a:t>键上一页。</a:t>
            </a:r>
          </a:p>
          <a:p>
            <a:r>
              <a:rPr lang="zh-CN" altLang="zh-CN" sz="2500"/>
              <a:t>【</a:t>
            </a:r>
            <a:r>
              <a:rPr lang="zh-CN" altLang="en-US" sz="2500"/>
              <a:t>格式</a:t>
            </a:r>
            <a:r>
              <a:rPr lang="zh-CN" altLang="zh-CN" sz="2500"/>
              <a:t>】</a:t>
            </a:r>
            <a:r>
              <a:rPr lang="en-US" altLang="zh-CN" sz="2500"/>
              <a:t>more [</a:t>
            </a:r>
            <a:r>
              <a:rPr lang="zh-CN" altLang="en-US" sz="2500"/>
              <a:t>选项</a:t>
            </a:r>
            <a:r>
              <a:rPr lang="en-US" altLang="zh-CN" sz="2500"/>
              <a:t>] </a:t>
            </a:r>
            <a:r>
              <a:rPr lang="zh-CN" altLang="en-US" sz="2500"/>
              <a:t>文件名</a:t>
            </a:r>
          </a:p>
          <a:p>
            <a:r>
              <a:rPr lang="zh-CN" altLang="en-US" sz="2500"/>
              <a:t>选项：</a:t>
            </a:r>
          </a:p>
          <a:p>
            <a:pPr lvl="1"/>
            <a:r>
              <a:rPr lang="en-US" altLang="zh-CN" sz="2100"/>
              <a:t>-num</a:t>
            </a:r>
            <a:r>
              <a:rPr lang="zh-CN" altLang="en-US" sz="2100"/>
              <a:t>：一次显示的行数。</a:t>
            </a:r>
          </a:p>
          <a:p>
            <a:pPr lvl="1"/>
            <a:r>
              <a:rPr lang="en-US" altLang="zh-CN" sz="2100"/>
              <a:t>+num</a:t>
            </a:r>
            <a:r>
              <a:rPr lang="zh-CN" altLang="en-US" sz="2100"/>
              <a:t>：从第几行开始显示。</a:t>
            </a:r>
          </a:p>
          <a:p>
            <a:r>
              <a:rPr lang="en-US" altLang="zh-CN" sz="2500"/>
              <a:t>【</a:t>
            </a:r>
            <a:r>
              <a:rPr lang="zh-CN" altLang="en-US" sz="2500"/>
              <a:t>例如</a:t>
            </a:r>
            <a:r>
              <a:rPr lang="en-US" altLang="zh-CN" sz="2500"/>
              <a:t>】</a:t>
            </a:r>
          </a:p>
          <a:p>
            <a:pPr>
              <a:buFont typeface="Wingdings" panose="05000000000000000000" pitchFamily="2" charset="2"/>
              <a:buNone/>
            </a:pPr>
            <a:r>
              <a:rPr lang="en-US" altLang="zh-CN" sz="2500"/>
              <a:t>    more .bash_history</a:t>
            </a:r>
          </a:p>
          <a:p>
            <a:pPr>
              <a:buFont typeface="Wingdings" panose="05000000000000000000" pitchFamily="2" charset="2"/>
              <a:buNone/>
            </a:pPr>
            <a:r>
              <a:rPr lang="en-US" altLang="zh-CN" sz="2500"/>
              <a:t>    more –10 .bash_history   </a:t>
            </a:r>
          </a:p>
          <a:p>
            <a:pPr>
              <a:buFont typeface="Wingdings" panose="05000000000000000000" pitchFamily="2" charset="2"/>
              <a:buNone/>
            </a:pPr>
            <a:r>
              <a:rPr lang="en-US" altLang="zh-CN" sz="2500"/>
              <a:t>    more +5 .bash_history</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p:txBody>
          <a:bodyPr/>
          <a:lstStyle/>
          <a:p>
            <a:r>
              <a:rPr lang="en-US" altLang="zh-CN"/>
              <a:t>less</a:t>
            </a:r>
            <a:r>
              <a:rPr lang="zh-CN" altLang="en-US"/>
              <a:t>命令</a:t>
            </a:r>
          </a:p>
        </p:txBody>
      </p:sp>
      <p:sp>
        <p:nvSpPr>
          <p:cNvPr id="568323" name="Rectangle 3"/>
          <p:cNvSpPr>
            <a:spLocks noGrp="1" noChangeArrowheads="1"/>
          </p:cNvSpPr>
          <p:nvPr>
            <p:ph type="body" idx="1"/>
          </p:nvPr>
        </p:nvSpPr>
        <p:spPr/>
        <p:txBody>
          <a:bodyPr/>
          <a:lstStyle/>
          <a:p>
            <a:r>
              <a:rPr lang="en-US" altLang="zh-CN" sz="2900"/>
              <a:t>【</a:t>
            </a:r>
            <a:r>
              <a:rPr lang="zh-CN" altLang="en-US" sz="2900"/>
              <a:t>功能</a:t>
            </a:r>
            <a:r>
              <a:rPr lang="en-US" altLang="zh-CN" sz="2900"/>
              <a:t>】</a:t>
            </a:r>
            <a:r>
              <a:rPr lang="zh-CN" altLang="en-US" sz="2500"/>
              <a:t>分页查看，类似</a:t>
            </a:r>
            <a:r>
              <a:rPr lang="en-US" altLang="zh-CN" sz="2500"/>
              <a:t>more</a:t>
            </a:r>
            <a:r>
              <a:rPr lang="zh-CN" altLang="en-US" sz="2500"/>
              <a:t>，也可方向键滚动显示，按</a:t>
            </a:r>
            <a:r>
              <a:rPr lang="en-US" altLang="zh-CN" sz="2500"/>
              <a:t>q</a:t>
            </a:r>
            <a:r>
              <a:rPr lang="zh-CN" altLang="en-US" sz="2500"/>
              <a:t>键结束浏览。读取速度较快。</a:t>
            </a:r>
            <a:endParaRPr lang="zh-CN" altLang="en-US" sz="2900"/>
          </a:p>
          <a:p>
            <a:r>
              <a:rPr lang="zh-CN" altLang="zh-CN" sz="2900"/>
              <a:t>【</a:t>
            </a:r>
            <a:r>
              <a:rPr lang="zh-CN" altLang="en-US" sz="2900"/>
              <a:t>格式</a:t>
            </a:r>
            <a:r>
              <a:rPr lang="zh-CN" altLang="zh-CN" sz="2900"/>
              <a:t>】</a:t>
            </a:r>
            <a:r>
              <a:rPr lang="en-US" altLang="zh-CN" sz="2900"/>
              <a:t>less [</a:t>
            </a:r>
            <a:r>
              <a:rPr lang="zh-CN" altLang="en-US" sz="2900"/>
              <a:t>选项</a:t>
            </a:r>
            <a:r>
              <a:rPr lang="en-US" altLang="zh-CN" sz="2900"/>
              <a:t>] </a:t>
            </a:r>
            <a:r>
              <a:rPr lang="zh-CN" altLang="en-US" sz="2900"/>
              <a:t>文件名</a:t>
            </a:r>
          </a:p>
          <a:p>
            <a:r>
              <a:rPr lang="en-US" altLang="zh-CN" sz="2900"/>
              <a:t>【</a:t>
            </a:r>
            <a:r>
              <a:rPr lang="zh-CN" altLang="en-US" sz="2900"/>
              <a:t>例如</a:t>
            </a:r>
            <a:r>
              <a:rPr lang="en-US" altLang="zh-CN" sz="2900"/>
              <a:t>】</a:t>
            </a:r>
          </a:p>
          <a:p>
            <a:pPr>
              <a:buFont typeface="Wingdings" panose="05000000000000000000" pitchFamily="2" charset="2"/>
              <a:buNone/>
            </a:pPr>
            <a:r>
              <a:rPr lang="en-US" altLang="zh-CN" sz="2900"/>
              <a:t>    less .bash_history</a:t>
            </a:r>
          </a:p>
          <a:p>
            <a:endParaRPr lang="en-US" altLang="zh-CN"/>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p:txBody>
          <a:bodyPr/>
          <a:lstStyle/>
          <a:p>
            <a:r>
              <a:rPr lang="en-US" altLang="zh-CN"/>
              <a:t>head</a:t>
            </a:r>
            <a:r>
              <a:rPr lang="zh-CN" altLang="en-US"/>
              <a:t>、</a:t>
            </a:r>
            <a:r>
              <a:rPr lang="en-US" altLang="zh-CN"/>
              <a:t>tail</a:t>
            </a:r>
            <a:r>
              <a:rPr lang="zh-CN" altLang="en-US"/>
              <a:t>命令</a:t>
            </a:r>
          </a:p>
        </p:txBody>
      </p:sp>
      <p:sp>
        <p:nvSpPr>
          <p:cNvPr id="569347" name="Rectangle 3"/>
          <p:cNvSpPr>
            <a:spLocks noGrp="1" noChangeArrowheads="1"/>
          </p:cNvSpPr>
          <p:nvPr>
            <p:ph type="body" idx="1"/>
          </p:nvPr>
        </p:nvSpPr>
        <p:spPr>
          <a:xfrm>
            <a:off x="685800" y="1371600"/>
            <a:ext cx="8001000" cy="3733800"/>
          </a:xfrm>
        </p:spPr>
        <p:txBody>
          <a:bodyPr/>
          <a:lstStyle/>
          <a:p>
            <a:pPr>
              <a:lnSpc>
                <a:spcPct val="90000"/>
              </a:lnSpc>
            </a:pPr>
            <a:r>
              <a:rPr lang="en-US" altLang="zh-CN" sz="2500"/>
              <a:t>【</a:t>
            </a:r>
            <a:r>
              <a:rPr lang="zh-CN" altLang="en-US" sz="2500"/>
              <a:t>功能</a:t>
            </a:r>
            <a:r>
              <a:rPr lang="en-US" altLang="zh-CN" sz="2500"/>
              <a:t>】</a:t>
            </a:r>
            <a:r>
              <a:rPr lang="zh-CN" altLang="en-US" sz="2500"/>
              <a:t>显示文件的前部分</a:t>
            </a:r>
            <a:r>
              <a:rPr lang="en-US" altLang="zh-CN" sz="2500"/>
              <a:t>/</a:t>
            </a:r>
            <a:r>
              <a:rPr lang="zh-CN" altLang="en-US" sz="2500"/>
              <a:t>后部分，默认情况下，只显示前十行</a:t>
            </a:r>
            <a:r>
              <a:rPr lang="en-US" altLang="zh-CN" sz="2500"/>
              <a:t>/</a:t>
            </a:r>
            <a:r>
              <a:rPr lang="zh-CN" altLang="en-US" sz="2500"/>
              <a:t>后十行。</a:t>
            </a:r>
          </a:p>
          <a:p>
            <a:pPr>
              <a:lnSpc>
                <a:spcPct val="90000"/>
              </a:lnSpc>
            </a:pPr>
            <a:r>
              <a:rPr lang="zh-CN" altLang="zh-CN" sz="2500"/>
              <a:t>【</a:t>
            </a:r>
            <a:r>
              <a:rPr lang="zh-CN" altLang="en-US" sz="2500"/>
              <a:t>格式</a:t>
            </a:r>
            <a:r>
              <a:rPr lang="zh-CN" altLang="zh-CN" sz="2500"/>
              <a:t>】 </a:t>
            </a:r>
            <a:r>
              <a:rPr lang="en-US" altLang="zh-CN" sz="2600" b="0"/>
              <a:t>head/tail</a:t>
            </a:r>
            <a:r>
              <a:rPr lang="en-US" altLang="zh-CN" sz="2500"/>
              <a:t> [</a:t>
            </a:r>
            <a:r>
              <a:rPr lang="zh-CN" altLang="en-US" sz="2500"/>
              <a:t>选项</a:t>
            </a:r>
            <a:r>
              <a:rPr lang="en-US" altLang="zh-CN" sz="2500"/>
              <a:t>] </a:t>
            </a:r>
            <a:r>
              <a:rPr lang="zh-CN" altLang="en-US" sz="2500"/>
              <a:t>文件名</a:t>
            </a:r>
          </a:p>
          <a:p>
            <a:pPr>
              <a:lnSpc>
                <a:spcPct val="90000"/>
              </a:lnSpc>
            </a:pPr>
            <a:r>
              <a:rPr lang="zh-CN" altLang="en-US" sz="2500"/>
              <a:t>选项：</a:t>
            </a:r>
          </a:p>
          <a:p>
            <a:pPr lvl="1">
              <a:lnSpc>
                <a:spcPct val="90000"/>
              </a:lnSpc>
            </a:pPr>
            <a:r>
              <a:rPr lang="en-US" altLang="zh-CN" sz="2200"/>
              <a:t>-n num</a:t>
            </a:r>
            <a:r>
              <a:rPr lang="zh-CN" altLang="en-US" sz="2200"/>
              <a:t>：显示指定文件的前</a:t>
            </a:r>
            <a:r>
              <a:rPr lang="en-US" altLang="zh-CN" sz="2200"/>
              <a:t>/</a:t>
            </a:r>
            <a:r>
              <a:rPr lang="zh-CN" altLang="en-US" sz="2200"/>
              <a:t>后 </a:t>
            </a:r>
            <a:r>
              <a:rPr lang="en-US" altLang="zh-CN" sz="2200"/>
              <a:t>num</a:t>
            </a:r>
            <a:r>
              <a:rPr lang="zh-CN" altLang="en-US" sz="2200"/>
              <a:t>行</a:t>
            </a:r>
            <a:endParaRPr lang="zh-CN" altLang="en-US" sz="2100"/>
          </a:p>
          <a:p>
            <a:pPr>
              <a:lnSpc>
                <a:spcPct val="90000"/>
              </a:lnSpc>
            </a:pPr>
            <a:r>
              <a:rPr lang="en-US" altLang="zh-CN" sz="2500"/>
              <a:t>【</a:t>
            </a:r>
            <a:r>
              <a:rPr lang="zh-CN" altLang="en-US" sz="2500"/>
              <a:t>例如</a:t>
            </a:r>
            <a:r>
              <a:rPr lang="en-US" altLang="zh-CN" sz="2500"/>
              <a:t>】</a:t>
            </a:r>
          </a:p>
          <a:p>
            <a:pPr>
              <a:lnSpc>
                <a:spcPct val="90000"/>
              </a:lnSpc>
              <a:buFont typeface="Wingdings" panose="05000000000000000000" pitchFamily="2" charset="2"/>
              <a:buNone/>
            </a:pPr>
            <a:r>
              <a:rPr lang="en-US" altLang="zh-CN" sz="2500"/>
              <a:t>  head .bash_history</a:t>
            </a:r>
          </a:p>
          <a:p>
            <a:pPr>
              <a:lnSpc>
                <a:spcPct val="90000"/>
              </a:lnSpc>
              <a:buFont typeface="Wingdings" panose="05000000000000000000" pitchFamily="2" charset="2"/>
              <a:buNone/>
            </a:pPr>
            <a:r>
              <a:rPr lang="en-US" altLang="zh-CN" sz="2500"/>
              <a:t>  tail .bash_history</a:t>
            </a:r>
          </a:p>
          <a:p>
            <a:pPr>
              <a:lnSpc>
                <a:spcPct val="90000"/>
              </a:lnSpc>
              <a:buFont typeface="Wingdings" panose="05000000000000000000" pitchFamily="2" charset="2"/>
              <a:buNone/>
            </a:pPr>
            <a:r>
              <a:rPr lang="en-US" altLang="zh-CN" sz="2500"/>
              <a:t>  tail -n .bash_history</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p:txBody>
          <a:bodyPr/>
          <a:lstStyle/>
          <a:p>
            <a:r>
              <a:rPr lang="en-US" altLang="zh-CN" sz="5000"/>
              <a:t>cp</a:t>
            </a:r>
            <a:r>
              <a:rPr lang="zh-CN" altLang="en-US" sz="5000"/>
              <a:t>命令</a:t>
            </a:r>
          </a:p>
        </p:txBody>
      </p:sp>
      <p:sp>
        <p:nvSpPr>
          <p:cNvPr id="570371" name="Rectangle 3"/>
          <p:cNvSpPr>
            <a:spLocks noGrp="1" noChangeArrowheads="1"/>
          </p:cNvSpPr>
          <p:nvPr>
            <p:ph type="body" idx="1"/>
          </p:nvPr>
        </p:nvSpPr>
        <p:spPr/>
        <p:txBody>
          <a:bodyPr/>
          <a:lstStyle/>
          <a:p>
            <a:r>
              <a:rPr lang="en-US" altLang="zh-CN" sz="2700"/>
              <a:t>【</a:t>
            </a:r>
            <a:r>
              <a:rPr lang="zh-CN" altLang="en-US" sz="2700"/>
              <a:t>功能</a:t>
            </a:r>
            <a:r>
              <a:rPr lang="en-US" altLang="zh-CN" sz="2700"/>
              <a:t>】</a:t>
            </a:r>
            <a:r>
              <a:rPr lang="zh-CN" altLang="en-US" sz="2700"/>
              <a:t>复制文件或目录到指定的目录或文件。</a:t>
            </a:r>
          </a:p>
          <a:p>
            <a:r>
              <a:rPr lang="zh-CN" altLang="zh-CN" sz="2700"/>
              <a:t>【</a:t>
            </a:r>
            <a:r>
              <a:rPr lang="zh-CN" altLang="en-US" sz="2700"/>
              <a:t>格式</a:t>
            </a:r>
            <a:r>
              <a:rPr lang="zh-CN" altLang="zh-CN" sz="2700"/>
              <a:t>】</a:t>
            </a:r>
            <a:r>
              <a:rPr lang="en-US" altLang="zh-CN" sz="2700"/>
              <a:t>cp [</a:t>
            </a:r>
            <a:r>
              <a:rPr lang="zh-CN" altLang="en-US" sz="2700"/>
              <a:t>选项</a:t>
            </a:r>
            <a:r>
              <a:rPr lang="en-US" altLang="zh-CN" sz="2700"/>
              <a:t>] </a:t>
            </a:r>
            <a:r>
              <a:rPr lang="zh-CN" altLang="en-US" sz="2700"/>
              <a:t>源文件或目录 目标文件或目录</a:t>
            </a:r>
          </a:p>
          <a:p>
            <a:r>
              <a:rPr lang="zh-CN" altLang="en-US" sz="2700"/>
              <a:t>选项</a:t>
            </a:r>
            <a:r>
              <a:rPr lang="en-US" altLang="zh-CN" sz="2700"/>
              <a:t>: </a:t>
            </a:r>
          </a:p>
          <a:p>
            <a:pPr lvl="1"/>
            <a:r>
              <a:rPr lang="en-US" altLang="zh-CN" sz="2300"/>
              <a:t>-i</a:t>
            </a:r>
            <a:r>
              <a:rPr lang="zh-CN" altLang="en-US" sz="2300"/>
              <a:t>：交互式，询问是否覆盖。</a:t>
            </a:r>
          </a:p>
          <a:p>
            <a:pPr lvl="1"/>
            <a:r>
              <a:rPr lang="en-US" altLang="zh-CN" sz="2300"/>
              <a:t>-r</a:t>
            </a:r>
            <a:r>
              <a:rPr lang="zh-CN" altLang="en-US" sz="2300"/>
              <a:t>：递归复制。</a:t>
            </a:r>
          </a:p>
          <a:p>
            <a:r>
              <a:rPr lang="en-US" altLang="zh-CN" sz="2700"/>
              <a:t>【</a:t>
            </a:r>
            <a:r>
              <a:rPr lang="zh-CN" altLang="en-US" sz="2700"/>
              <a:t>例如</a:t>
            </a:r>
            <a:r>
              <a:rPr lang="en-US" altLang="zh-CN" sz="2700"/>
              <a:t>】</a:t>
            </a:r>
          </a:p>
          <a:p>
            <a:pPr>
              <a:buFont typeface="Wingdings" panose="05000000000000000000" pitchFamily="2" charset="2"/>
              <a:buNone/>
            </a:pPr>
            <a:r>
              <a:rPr lang="en-US" altLang="zh-CN" sz="2700"/>
              <a:t>  cp aa.txt  /root/123</a:t>
            </a:r>
          </a:p>
          <a:p>
            <a:pPr>
              <a:buFont typeface="Wingdings" panose="05000000000000000000" pitchFamily="2" charset="2"/>
              <a:buNone/>
            </a:pPr>
            <a:r>
              <a:rPr lang="en-US" altLang="zh-CN" sz="2700"/>
              <a:t>  cp –i aa.txt  /root/123</a:t>
            </a:r>
          </a:p>
          <a:p>
            <a:pPr>
              <a:buFont typeface="Wingdings" panose="05000000000000000000" pitchFamily="2" charset="2"/>
              <a:buNone/>
            </a:pPr>
            <a:r>
              <a:rPr lang="en-US" altLang="zh-CN" sz="2700"/>
              <a:t>  cp –i aa.txt  /root/123/bb.txt</a:t>
            </a:r>
          </a:p>
          <a:p>
            <a:endParaRPr lang="en-US" altLang="zh-CN" sz="260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p:txBody>
          <a:bodyPr/>
          <a:lstStyle/>
          <a:p>
            <a:r>
              <a:rPr lang="en-US" altLang="zh-CN"/>
              <a:t>mv</a:t>
            </a:r>
            <a:r>
              <a:rPr lang="zh-CN" altLang="en-US"/>
              <a:t>命令</a:t>
            </a:r>
          </a:p>
        </p:txBody>
      </p:sp>
      <p:sp>
        <p:nvSpPr>
          <p:cNvPr id="571395" name="Rectangle 3"/>
          <p:cNvSpPr>
            <a:spLocks noGrp="1" noChangeArrowheads="1"/>
          </p:cNvSpPr>
          <p:nvPr>
            <p:ph type="body" idx="1"/>
          </p:nvPr>
        </p:nvSpPr>
        <p:spPr>
          <a:xfrm>
            <a:off x="685800" y="1371600"/>
            <a:ext cx="8001000" cy="1905000"/>
          </a:xfrm>
        </p:spPr>
        <p:txBody>
          <a:bodyPr/>
          <a:lstStyle/>
          <a:p>
            <a:pPr>
              <a:lnSpc>
                <a:spcPct val="90000"/>
              </a:lnSpc>
            </a:pPr>
            <a:r>
              <a:rPr lang="en-US" altLang="zh-CN" sz="2600"/>
              <a:t>【</a:t>
            </a:r>
            <a:r>
              <a:rPr lang="zh-CN" altLang="en-US" sz="2600"/>
              <a:t>功能</a:t>
            </a:r>
            <a:r>
              <a:rPr lang="en-US" altLang="zh-CN" sz="2600"/>
              <a:t>】</a:t>
            </a:r>
            <a:r>
              <a:rPr lang="zh-CN" altLang="en-US" sz="2600"/>
              <a:t>移动文件或目录到指定的文件或目录</a:t>
            </a:r>
          </a:p>
          <a:p>
            <a:pPr>
              <a:lnSpc>
                <a:spcPct val="90000"/>
              </a:lnSpc>
            </a:pPr>
            <a:r>
              <a:rPr lang="zh-CN" altLang="zh-CN" sz="2600"/>
              <a:t>【</a:t>
            </a:r>
            <a:r>
              <a:rPr lang="zh-CN" altLang="en-US" sz="2600"/>
              <a:t>格式</a:t>
            </a:r>
            <a:r>
              <a:rPr lang="zh-CN" altLang="zh-CN" sz="2600"/>
              <a:t>】</a:t>
            </a:r>
            <a:r>
              <a:rPr lang="en-US" altLang="zh-CN" sz="2600"/>
              <a:t>mv [</a:t>
            </a:r>
            <a:r>
              <a:rPr lang="zh-CN" altLang="en-US" sz="2600"/>
              <a:t>选项</a:t>
            </a:r>
            <a:r>
              <a:rPr lang="en-US" altLang="zh-CN" sz="2600"/>
              <a:t>] </a:t>
            </a:r>
            <a:r>
              <a:rPr lang="zh-CN" altLang="en-US" sz="2600"/>
              <a:t>源文件或目录 目标目录或文件</a:t>
            </a:r>
          </a:p>
          <a:p>
            <a:pPr>
              <a:lnSpc>
                <a:spcPct val="90000"/>
              </a:lnSpc>
            </a:pPr>
            <a:r>
              <a:rPr lang="en-US" altLang="zh-CN" sz="2600"/>
              <a:t>【</a:t>
            </a:r>
            <a:r>
              <a:rPr lang="zh-CN" altLang="en-US" sz="2600"/>
              <a:t>例如</a:t>
            </a:r>
            <a:r>
              <a:rPr lang="en-US" altLang="zh-CN" sz="2600"/>
              <a:t>】</a:t>
            </a:r>
          </a:p>
          <a:p>
            <a:pPr>
              <a:lnSpc>
                <a:spcPct val="90000"/>
              </a:lnSpc>
              <a:buFont typeface="Wingdings" panose="05000000000000000000" pitchFamily="2" charset="2"/>
              <a:buNone/>
            </a:pPr>
            <a:r>
              <a:rPr lang="en-US" altLang="zh-CN" sz="2600"/>
              <a:t>   mv aa.txt  /root/123</a:t>
            </a:r>
          </a:p>
          <a:p>
            <a:pPr>
              <a:lnSpc>
                <a:spcPct val="90000"/>
              </a:lnSpc>
            </a:pPr>
            <a:endParaRPr lang="en-US" altLang="zh-CN" sz="260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ChangeArrowheads="1"/>
          </p:cNvSpPr>
          <p:nvPr>
            <p:ph type="title"/>
          </p:nvPr>
        </p:nvSpPr>
        <p:spPr/>
        <p:txBody>
          <a:bodyPr/>
          <a:lstStyle/>
          <a:p>
            <a:r>
              <a:rPr lang="en-US" altLang="zh-CN"/>
              <a:t>rm</a:t>
            </a:r>
            <a:r>
              <a:rPr lang="zh-CN" altLang="en-US"/>
              <a:t>命令</a:t>
            </a:r>
          </a:p>
        </p:txBody>
      </p:sp>
      <p:sp>
        <p:nvSpPr>
          <p:cNvPr id="572419"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删除指定的一个或多个文件。</a:t>
            </a:r>
          </a:p>
          <a:p>
            <a:r>
              <a:rPr lang="zh-CN" altLang="zh-CN" sz="2400"/>
              <a:t>【</a:t>
            </a:r>
            <a:r>
              <a:rPr lang="zh-CN" altLang="en-US" sz="2400"/>
              <a:t>格式</a:t>
            </a:r>
            <a:r>
              <a:rPr lang="zh-CN" altLang="zh-CN" sz="2400"/>
              <a:t>】</a:t>
            </a:r>
            <a:r>
              <a:rPr lang="en-US" altLang="zh-CN" sz="2400"/>
              <a:t>rm [</a:t>
            </a:r>
            <a:r>
              <a:rPr lang="zh-CN" altLang="en-US" sz="2400"/>
              <a:t>选项</a:t>
            </a:r>
            <a:r>
              <a:rPr lang="en-US" altLang="zh-CN" sz="2400"/>
              <a:t>] </a:t>
            </a:r>
            <a:r>
              <a:rPr lang="zh-CN" altLang="en-US" sz="2400"/>
              <a:t>文件名</a:t>
            </a:r>
          </a:p>
          <a:p>
            <a:r>
              <a:rPr lang="en-US" altLang="zh-CN" sz="2400"/>
              <a:t>【</a:t>
            </a:r>
            <a:r>
              <a:rPr lang="zh-CN" altLang="en-US" sz="2400"/>
              <a:t>例如</a:t>
            </a:r>
            <a:r>
              <a:rPr lang="en-US" altLang="zh-CN" sz="2400"/>
              <a:t>】</a:t>
            </a:r>
          </a:p>
          <a:p>
            <a:pPr>
              <a:buFont typeface="Wingdings" panose="05000000000000000000" pitchFamily="2" charset="2"/>
              <a:buNone/>
            </a:pPr>
            <a:r>
              <a:rPr lang="en-US" altLang="zh-CN" sz="2400"/>
              <a:t>      rm  -i  aa.txt </a:t>
            </a:r>
          </a:p>
          <a:p>
            <a:pPr>
              <a:buFont typeface="Wingdings" panose="05000000000000000000" pitchFamily="2" charset="2"/>
              <a:buNone/>
            </a:pPr>
            <a:r>
              <a:rPr lang="en-US" altLang="zh-CN" sz="2400"/>
              <a:t>      rm  -i  aa.txt  bb.txt</a:t>
            </a:r>
          </a:p>
          <a:p>
            <a:endParaRPr lang="en-US" altLang="zh-CN" sz="240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r>
              <a:rPr lang="en-US" altLang="zh-CN" b="1" dirty="0" smtClean="0"/>
              <a:t>-</a:t>
            </a:r>
            <a:r>
              <a:rPr lang="zh-CN" altLang="en-US" b="1" dirty="0" smtClean="0"/>
              <a:t>追溯到</a:t>
            </a:r>
            <a:r>
              <a:rPr lang="en-US" altLang="zh-CN" b="1" dirty="0" smtClean="0"/>
              <a:t>UNIX</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pPr eaLnBrk="1" hangingPunct="1"/>
            <a:r>
              <a:rPr lang="en-US" altLang="zh-CN" dirty="0"/>
              <a:t>Version 7 Unix</a:t>
            </a:r>
            <a:r>
              <a:rPr lang="zh-CN" altLang="en-US" dirty="0"/>
              <a:t>推出之后，发布新的使用条款，将</a:t>
            </a:r>
            <a:r>
              <a:rPr lang="en-US" altLang="zh-CN" dirty="0"/>
              <a:t>UNIX</a:t>
            </a:r>
            <a:r>
              <a:rPr lang="zh-CN" altLang="en-US" dirty="0"/>
              <a:t>源代码私有化，在大学中不再能使用</a:t>
            </a:r>
            <a:r>
              <a:rPr lang="en-US" altLang="zh-CN" dirty="0"/>
              <a:t>UNIX</a:t>
            </a:r>
            <a:r>
              <a:rPr lang="zh-CN" altLang="en-US" dirty="0"/>
              <a:t>源代码。</a:t>
            </a:r>
            <a:endParaRPr lang="en-US" altLang="zh-CN" dirty="0" smtClean="0"/>
          </a:p>
          <a:p>
            <a:r>
              <a:rPr lang="en-US" altLang="zh-CN" dirty="0"/>
              <a:t>MINIX</a:t>
            </a:r>
            <a:r>
              <a:rPr lang="zh-CN" altLang="en-US" dirty="0"/>
              <a:t>最初发布于</a:t>
            </a:r>
            <a:r>
              <a:rPr lang="en-US" altLang="zh-CN" dirty="0"/>
              <a:t>1987</a:t>
            </a:r>
            <a:r>
              <a:rPr lang="zh-CN" altLang="en-US" dirty="0"/>
              <a:t>年，是荷兰阿姆斯特丹的</a:t>
            </a:r>
            <a:r>
              <a:rPr lang="en-US" altLang="zh-CN" dirty="0" err="1"/>
              <a:t>Vrije</a:t>
            </a:r>
            <a:r>
              <a:rPr lang="zh-CN" altLang="en-US" dirty="0"/>
              <a:t>大学计算机科学系的</a:t>
            </a:r>
            <a:r>
              <a:rPr lang="en-US" altLang="zh-CN" dirty="0"/>
              <a:t>Andrew S. </a:t>
            </a:r>
            <a:r>
              <a:rPr lang="en-US" altLang="zh-CN" dirty="0" err="1"/>
              <a:t>Tanenbaum</a:t>
            </a:r>
            <a:r>
              <a:rPr lang="zh-CN" altLang="en-US" dirty="0"/>
              <a:t>教授所发展的一个类</a:t>
            </a:r>
            <a:r>
              <a:rPr lang="en-US" altLang="zh-CN" dirty="0"/>
              <a:t>Unix</a:t>
            </a:r>
            <a:r>
              <a:rPr lang="zh-CN" altLang="en-US" dirty="0"/>
              <a:t>操作系统。</a:t>
            </a:r>
            <a:endParaRPr lang="en-US" altLang="zh-CN" dirty="0"/>
          </a:p>
          <a:p>
            <a:pPr eaLnBrk="1" hangingPunct="1"/>
            <a:r>
              <a:rPr lang="zh-CN" altLang="en-US" dirty="0">
                <a:sym typeface="+mn-ea"/>
              </a:rPr>
              <a:t>到</a:t>
            </a:r>
            <a:r>
              <a:rPr lang="en-US" altLang="zh-CN" dirty="0">
                <a:sym typeface="+mn-ea"/>
              </a:rPr>
              <a:t>1991</a:t>
            </a:r>
            <a:r>
              <a:rPr lang="zh-CN" altLang="en-US" dirty="0">
                <a:sym typeface="+mn-ea"/>
              </a:rPr>
              <a:t>年，</a:t>
            </a:r>
            <a:r>
              <a:rPr lang="en-US" altLang="zh-CN" dirty="0">
                <a:sym typeface="+mn-ea"/>
              </a:rPr>
              <a:t>GNU</a:t>
            </a:r>
            <a:r>
              <a:rPr lang="zh-CN" altLang="en-US" dirty="0">
                <a:sym typeface="+mn-ea"/>
              </a:rPr>
              <a:t>计划已经开发出了许多工具软件。最受期盼的</a:t>
            </a:r>
            <a:r>
              <a:rPr lang="en-US" altLang="zh-CN" dirty="0" smtClean="0">
                <a:sym typeface="+mn-ea"/>
              </a:rPr>
              <a:t>GNU </a:t>
            </a:r>
            <a:r>
              <a:rPr lang="en-US" altLang="zh-CN" dirty="0">
                <a:sym typeface="+mn-ea"/>
              </a:rPr>
              <a:t>C</a:t>
            </a:r>
            <a:r>
              <a:rPr lang="zh-CN" altLang="en-US" dirty="0">
                <a:sym typeface="+mn-ea"/>
              </a:rPr>
              <a:t>编译器已经出现，但还没有开发出免费的</a:t>
            </a:r>
            <a:r>
              <a:rPr lang="en-US" altLang="zh-CN" dirty="0">
                <a:sym typeface="+mn-ea"/>
              </a:rPr>
              <a:t>GNU</a:t>
            </a:r>
            <a:r>
              <a:rPr lang="zh-CN" altLang="en-US" dirty="0">
                <a:sym typeface="+mn-ea"/>
              </a:rPr>
              <a:t>操作系统。即使是</a:t>
            </a:r>
            <a:r>
              <a:rPr lang="en-US" altLang="zh-CN" dirty="0">
                <a:sym typeface="+mn-ea"/>
              </a:rPr>
              <a:t>MINIX</a:t>
            </a:r>
            <a:r>
              <a:rPr lang="zh-CN" altLang="en-US" dirty="0">
                <a:sym typeface="+mn-ea"/>
              </a:rPr>
              <a:t>也开始有了版权，需要购买才能得到源代码。而</a:t>
            </a:r>
            <a:r>
              <a:rPr lang="en-US" altLang="zh-CN" dirty="0">
                <a:sym typeface="+mn-ea"/>
              </a:rPr>
              <a:t>GNU</a:t>
            </a:r>
            <a:r>
              <a:rPr lang="zh-CN" altLang="en-US" dirty="0">
                <a:sym typeface="+mn-ea"/>
              </a:rPr>
              <a:t>的操作系统</a:t>
            </a:r>
            <a:r>
              <a:rPr lang="en-US" altLang="zh-CN" dirty="0">
                <a:sym typeface="+mn-ea"/>
              </a:rPr>
              <a:t>HURD</a:t>
            </a:r>
            <a:r>
              <a:rPr lang="zh-CN" altLang="en-US" dirty="0">
                <a:sym typeface="+mn-ea"/>
              </a:rPr>
              <a:t>一直在开发之中，并且在几年内都不能完成。</a:t>
            </a:r>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p:nvPr>
        </p:nvSpPr>
        <p:spPr/>
        <p:txBody>
          <a:bodyPr/>
          <a:lstStyle/>
          <a:p>
            <a:r>
              <a:rPr lang="en-US" altLang="zh-CN"/>
              <a:t>find</a:t>
            </a:r>
            <a:r>
              <a:rPr lang="zh-CN" altLang="en-US"/>
              <a:t>命令</a:t>
            </a:r>
          </a:p>
        </p:txBody>
      </p:sp>
      <p:sp>
        <p:nvSpPr>
          <p:cNvPr id="573443" name="Rectangle 3"/>
          <p:cNvSpPr>
            <a:spLocks noGrp="1" noChangeArrowheads="1"/>
          </p:cNvSpPr>
          <p:nvPr>
            <p:ph type="body" idx="1"/>
          </p:nvPr>
        </p:nvSpPr>
        <p:spPr/>
        <p:txBody>
          <a:bodyPr/>
          <a:lstStyle/>
          <a:p>
            <a:r>
              <a:rPr lang="en-US" altLang="zh-CN" sz="2400"/>
              <a:t>【</a:t>
            </a:r>
            <a:r>
              <a:rPr lang="zh-CN" altLang="en-US" sz="2400"/>
              <a:t>功能</a:t>
            </a:r>
            <a:r>
              <a:rPr lang="en-US" altLang="zh-CN" sz="2400"/>
              <a:t>】</a:t>
            </a:r>
            <a:r>
              <a:rPr lang="zh-CN" altLang="en-US" sz="2400"/>
              <a:t>检索某个或某些特定的文件，可根据名称、类型等来检索。</a:t>
            </a:r>
          </a:p>
          <a:p>
            <a:r>
              <a:rPr lang="zh-CN" altLang="zh-CN" sz="2400"/>
              <a:t>【</a:t>
            </a:r>
            <a:r>
              <a:rPr lang="zh-CN" altLang="en-US" sz="2400"/>
              <a:t>格式</a:t>
            </a:r>
            <a:r>
              <a:rPr lang="zh-CN" altLang="zh-CN" sz="2400"/>
              <a:t>】</a:t>
            </a:r>
            <a:r>
              <a:rPr lang="en-US" altLang="zh-CN" sz="2400"/>
              <a:t>find [</a:t>
            </a:r>
            <a:r>
              <a:rPr lang="zh-CN" altLang="en-US" sz="2400"/>
              <a:t>选项</a:t>
            </a:r>
            <a:r>
              <a:rPr lang="en-US" altLang="zh-CN" sz="2400"/>
              <a:t>] [</a:t>
            </a:r>
            <a:r>
              <a:rPr lang="zh-CN" altLang="en-US" sz="2400"/>
              <a:t>路径</a:t>
            </a:r>
            <a:r>
              <a:rPr lang="en-US" altLang="zh-CN" sz="2400"/>
              <a:t>] </a:t>
            </a:r>
            <a:r>
              <a:rPr lang="zh-CN" altLang="en-US" sz="2400"/>
              <a:t>参数</a:t>
            </a:r>
          </a:p>
          <a:p>
            <a:r>
              <a:rPr lang="en-US" altLang="zh-CN" sz="2400"/>
              <a:t>【</a:t>
            </a:r>
            <a:r>
              <a:rPr lang="zh-CN" altLang="en-US" sz="2400"/>
              <a:t>例如</a:t>
            </a:r>
            <a:r>
              <a:rPr lang="en-US" altLang="zh-CN" sz="2400"/>
              <a:t>】</a:t>
            </a:r>
          </a:p>
          <a:p>
            <a:pPr>
              <a:buFont typeface="Wingdings" panose="05000000000000000000" pitchFamily="2" charset="2"/>
              <a:buNone/>
            </a:pPr>
            <a:r>
              <a:rPr lang="en-US" altLang="zh-CN" sz="2400"/>
              <a:t>      find -name  “*.txt” </a:t>
            </a:r>
          </a:p>
          <a:p>
            <a:pPr>
              <a:buFont typeface="Wingdings" panose="05000000000000000000" pitchFamily="2" charset="2"/>
              <a:buNone/>
            </a:pPr>
            <a:r>
              <a:rPr lang="en-US" altLang="zh-CN" sz="2400"/>
              <a:t>      find -type d</a:t>
            </a:r>
          </a:p>
          <a:p>
            <a:pPr>
              <a:buFont typeface="Wingdings" panose="05000000000000000000" pitchFamily="2" charset="2"/>
              <a:buNone/>
            </a:pPr>
            <a:r>
              <a:rPr lang="en-US" altLang="zh-CN" sz="2400"/>
              <a:t>      find -type f</a:t>
            </a:r>
          </a:p>
          <a:p>
            <a:endParaRPr lang="en-US" altLang="zh-CN" sz="240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ChangeArrowheads="1"/>
          </p:cNvSpPr>
          <p:nvPr>
            <p:ph type="title"/>
          </p:nvPr>
        </p:nvSpPr>
        <p:spPr/>
        <p:txBody>
          <a:bodyPr/>
          <a:lstStyle/>
          <a:p>
            <a:r>
              <a:rPr lang="en-US" altLang="zh-CN"/>
              <a:t>touch</a:t>
            </a:r>
            <a:r>
              <a:rPr lang="zh-CN" altLang="en-US"/>
              <a:t>命令</a:t>
            </a:r>
          </a:p>
        </p:txBody>
      </p:sp>
      <p:sp>
        <p:nvSpPr>
          <p:cNvPr id="574467" name="Rectangle 3"/>
          <p:cNvSpPr>
            <a:spLocks noGrp="1" noChangeArrowheads="1"/>
          </p:cNvSpPr>
          <p:nvPr>
            <p:ph type="body" idx="1"/>
          </p:nvPr>
        </p:nvSpPr>
        <p:spPr>
          <a:xfrm>
            <a:off x="685800" y="1371600"/>
            <a:ext cx="8001000" cy="4114800"/>
          </a:xfrm>
        </p:spPr>
        <p:txBody>
          <a:bodyPr/>
          <a:lstStyle/>
          <a:p>
            <a:pPr>
              <a:lnSpc>
                <a:spcPct val="90000"/>
              </a:lnSpc>
            </a:pPr>
            <a:r>
              <a:rPr lang="en-US" altLang="zh-CN" sz="2200"/>
              <a:t>【</a:t>
            </a:r>
            <a:r>
              <a:rPr lang="zh-CN" altLang="en-US" sz="2200"/>
              <a:t>功能</a:t>
            </a:r>
            <a:r>
              <a:rPr lang="en-US" altLang="zh-CN" sz="2200"/>
              <a:t>】</a:t>
            </a:r>
            <a:r>
              <a:rPr lang="zh-CN" altLang="en-US" sz="2200"/>
              <a:t>改变文件的时间记录，或创建一个空白文件。</a:t>
            </a:r>
          </a:p>
          <a:p>
            <a:pPr>
              <a:lnSpc>
                <a:spcPct val="90000"/>
              </a:lnSpc>
            </a:pPr>
            <a:r>
              <a:rPr lang="zh-CN" altLang="zh-CN" sz="2200"/>
              <a:t>【</a:t>
            </a:r>
            <a:r>
              <a:rPr lang="zh-CN" altLang="en-US" sz="2200"/>
              <a:t>格式</a:t>
            </a:r>
            <a:r>
              <a:rPr lang="zh-CN" altLang="zh-CN" sz="2200"/>
              <a:t>】</a:t>
            </a:r>
            <a:r>
              <a:rPr lang="en-US" altLang="zh-CN" sz="2200"/>
              <a:t>touch [</a:t>
            </a:r>
            <a:r>
              <a:rPr lang="zh-CN" altLang="en-US" sz="2200"/>
              <a:t>选项</a:t>
            </a:r>
            <a:r>
              <a:rPr lang="en-US" altLang="zh-CN" sz="2200"/>
              <a:t>] </a:t>
            </a:r>
            <a:r>
              <a:rPr lang="zh-CN" altLang="en-US" sz="2200"/>
              <a:t>文件名</a:t>
            </a:r>
          </a:p>
          <a:p>
            <a:pPr>
              <a:lnSpc>
                <a:spcPct val="90000"/>
              </a:lnSpc>
            </a:pPr>
            <a:r>
              <a:rPr lang="zh-CN" altLang="en-US" sz="2200"/>
              <a:t>选项：</a:t>
            </a:r>
          </a:p>
          <a:p>
            <a:pPr lvl="1">
              <a:lnSpc>
                <a:spcPct val="90000"/>
              </a:lnSpc>
            </a:pPr>
            <a:r>
              <a:rPr lang="zh-CN" altLang="en-US" sz="2100"/>
              <a:t>无：如目标文件不存在，则建立新的文件。</a:t>
            </a:r>
          </a:p>
          <a:p>
            <a:pPr lvl="1">
              <a:lnSpc>
                <a:spcPct val="90000"/>
              </a:lnSpc>
            </a:pPr>
            <a:r>
              <a:rPr lang="en-US" altLang="zh-CN" sz="2100"/>
              <a:t>-c</a:t>
            </a:r>
            <a:r>
              <a:rPr lang="zh-CN" altLang="en-US" sz="2100"/>
              <a:t>：如目标文件不存在，不会建立新的文件。</a:t>
            </a:r>
          </a:p>
          <a:p>
            <a:pPr lvl="1">
              <a:lnSpc>
                <a:spcPct val="90000"/>
              </a:lnSpc>
            </a:pPr>
            <a:r>
              <a:rPr lang="en-US" altLang="zh-CN" sz="2100"/>
              <a:t>-a</a:t>
            </a:r>
            <a:r>
              <a:rPr lang="zh-CN" altLang="en-US" sz="2100"/>
              <a:t>：改变文件的读取时间记录。</a:t>
            </a:r>
          </a:p>
          <a:p>
            <a:pPr lvl="1">
              <a:lnSpc>
                <a:spcPct val="90000"/>
              </a:lnSpc>
            </a:pPr>
            <a:r>
              <a:rPr lang="en-US" altLang="zh-CN" sz="2100"/>
              <a:t>-d</a:t>
            </a:r>
            <a:r>
              <a:rPr lang="zh-CN" altLang="en-US" sz="2100"/>
              <a:t>：设定时间和日期。</a:t>
            </a:r>
          </a:p>
          <a:p>
            <a:pPr>
              <a:lnSpc>
                <a:spcPct val="90000"/>
              </a:lnSpc>
            </a:pPr>
            <a:r>
              <a:rPr lang="en-US" altLang="zh-CN" sz="2200"/>
              <a:t>【</a:t>
            </a:r>
            <a:r>
              <a:rPr lang="zh-CN" altLang="en-US" sz="2200"/>
              <a:t>例如</a:t>
            </a:r>
            <a:r>
              <a:rPr lang="en-US" altLang="zh-CN" sz="2200"/>
              <a:t>】</a:t>
            </a:r>
          </a:p>
          <a:p>
            <a:pPr>
              <a:lnSpc>
                <a:spcPct val="90000"/>
              </a:lnSpc>
              <a:buFont typeface="Wingdings" panose="05000000000000000000" pitchFamily="2" charset="2"/>
              <a:buNone/>
            </a:pPr>
            <a:r>
              <a:rPr lang="en-US" altLang="zh-CN" sz="2200"/>
              <a:t>    touch dd.txt</a:t>
            </a:r>
          </a:p>
          <a:p>
            <a:pPr>
              <a:lnSpc>
                <a:spcPct val="90000"/>
              </a:lnSpc>
              <a:buFont typeface="Wingdings" panose="05000000000000000000" pitchFamily="2" charset="2"/>
              <a:buNone/>
            </a:pPr>
            <a:r>
              <a:rPr lang="en-US" altLang="zh-CN" sz="2200"/>
              <a:t>    touch –c  ee.txt</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lstStyle/>
          <a:p>
            <a:r>
              <a:rPr lang="en-US" altLang="zh-CN"/>
              <a:t>ln</a:t>
            </a:r>
            <a:r>
              <a:rPr lang="zh-CN" altLang="en-US"/>
              <a:t>命令</a:t>
            </a:r>
          </a:p>
        </p:txBody>
      </p:sp>
      <p:sp>
        <p:nvSpPr>
          <p:cNvPr id="575491" name="Rectangle 3"/>
          <p:cNvSpPr>
            <a:spLocks noGrp="1" noChangeArrowheads="1"/>
          </p:cNvSpPr>
          <p:nvPr>
            <p:ph type="body" idx="1"/>
          </p:nvPr>
        </p:nvSpPr>
        <p:spPr>
          <a:xfrm>
            <a:off x="685800" y="1371600"/>
            <a:ext cx="8001000" cy="3886200"/>
          </a:xfrm>
        </p:spPr>
        <p:txBody>
          <a:bodyPr/>
          <a:lstStyle/>
          <a:p>
            <a:r>
              <a:rPr lang="en-US" altLang="zh-CN" sz="2700"/>
              <a:t>【</a:t>
            </a:r>
            <a:r>
              <a:rPr lang="zh-CN" altLang="en-US" sz="2700"/>
              <a:t>功能</a:t>
            </a:r>
            <a:r>
              <a:rPr lang="en-US" altLang="zh-CN" sz="2700"/>
              <a:t>】</a:t>
            </a:r>
            <a:r>
              <a:rPr lang="zh-CN" altLang="en-US" sz="2700"/>
              <a:t>创建链接文件。</a:t>
            </a:r>
          </a:p>
          <a:p>
            <a:r>
              <a:rPr lang="zh-CN" altLang="zh-CN" sz="2700"/>
              <a:t>【</a:t>
            </a:r>
            <a:r>
              <a:rPr lang="zh-CN" altLang="en-US" sz="2700"/>
              <a:t>格式</a:t>
            </a:r>
            <a:r>
              <a:rPr lang="zh-CN" altLang="zh-CN" sz="2700"/>
              <a:t>】</a:t>
            </a:r>
            <a:r>
              <a:rPr lang="en-US" altLang="zh-CN" sz="2700"/>
              <a:t>ln [</a:t>
            </a:r>
            <a:r>
              <a:rPr lang="zh-CN" altLang="en-US" sz="2700"/>
              <a:t>选项</a:t>
            </a:r>
            <a:r>
              <a:rPr lang="en-US" altLang="zh-CN" sz="2700"/>
              <a:t>] </a:t>
            </a:r>
            <a:r>
              <a:rPr lang="zh-CN" altLang="en-US" sz="2700"/>
              <a:t>源文件名 链接文件</a:t>
            </a:r>
          </a:p>
          <a:p>
            <a:r>
              <a:rPr lang="zh-CN" altLang="en-US" sz="2700"/>
              <a:t>选项：</a:t>
            </a:r>
          </a:p>
          <a:p>
            <a:pPr lvl="1"/>
            <a:r>
              <a:rPr lang="zh-CN" altLang="en-US" sz="2300"/>
              <a:t>无：硬链接文件。</a:t>
            </a:r>
          </a:p>
          <a:p>
            <a:pPr lvl="1"/>
            <a:r>
              <a:rPr lang="zh-CN" altLang="en-US" sz="2300"/>
              <a:t> </a:t>
            </a:r>
            <a:r>
              <a:rPr lang="en-US" altLang="zh-CN" sz="2300"/>
              <a:t>-s</a:t>
            </a:r>
            <a:r>
              <a:rPr lang="zh-CN" altLang="en-US" sz="2300"/>
              <a:t>：软链接文件，符号链接文件。</a:t>
            </a:r>
          </a:p>
          <a:p>
            <a:r>
              <a:rPr lang="en-US" altLang="zh-CN" sz="2700"/>
              <a:t>【</a:t>
            </a:r>
            <a:r>
              <a:rPr lang="zh-CN" altLang="en-US" sz="2700"/>
              <a:t>例如</a:t>
            </a:r>
            <a:r>
              <a:rPr lang="en-US" altLang="zh-CN" sz="2700"/>
              <a:t>】</a:t>
            </a:r>
          </a:p>
          <a:p>
            <a:pPr>
              <a:buFont typeface="Wingdings" panose="05000000000000000000" pitchFamily="2" charset="2"/>
              <a:buNone/>
            </a:pPr>
            <a:r>
              <a:rPr lang="en-US" altLang="zh-CN" sz="2700"/>
              <a:t>    ln aa /root/123/bb</a:t>
            </a:r>
          </a:p>
          <a:p>
            <a:pPr>
              <a:buFont typeface="Wingdings" panose="05000000000000000000" pitchFamily="2" charset="2"/>
              <a:buNone/>
            </a:pPr>
            <a:r>
              <a:rPr lang="en-US" altLang="zh-CN" sz="2700"/>
              <a:t>    ln –s  aa /root/123/cc </a:t>
            </a:r>
            <a:endParaRPr lang="en-US" altLang="zh-CN" sz="260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2723" name="Rectangle 3"/>
          <p:cNvSpPr>
            <a:spLocks noGrp="1" noChangeArrowheads="1"/>
          </p:cNvSpPr>
          <p:nvPr>
            <p:ph type="body" idx="1"/>
          </p:nvPr>
        </p:nvSpPr>
        <p:spPr>
          <a:xfrm>
            <a:off x="685800" y="1371600"/>
            <a:ext cx="8001000" cy="1981200"/>
          </a:xfrm>
        </p:spPr>
        <p:txBody>
          <a:bodyPr/>
          <a:lstStyle/>
          <a:p>
            <a:r>
              <a:rPr lang="zh-CN" altLang="en-US" sz="2600" dirty="0" smtClean="0"/>
              <a:t>编辑</a:t>
            </a:r>
            <a:r>
              <a:rPr lang="zh-CN" altLang="en-US" sz="2600" dirty="0"/>
              <a:t>和修改命令：</a:t>
            </a:r>
          </a:p>
          <a:p>
            <a:r>
              <a:rPr lang="zh-CN" altLang="en-US" sz="2600" dirty="0"/>
              <a:t>输入命令后，可通过左右方向键、</a:t>
            </a:r>
            <a:r>
              <a:rPr lang="en-US" altLang="zh-CN" sz="2600" dirty="0"/>
              <a:t>Home</a:t>
            </a:r>
            <a:r>
              <a:rPr lang="zh-CN" altLang="en-US" sz="2600" dirty="0"/>
              <a:t>键、</a:t>
            </a:r>
            <a:r>
              <a:rPr lang="en-US" altLang="zh-CN" sz="2600" dirty="0"/>
              <a:t>End</a:t>
            </a:r>
            <a:r>
              <a:rPr lang="zh-CN" altLang="en-US" sz="2600" dirty="0"/>
              <a:t>键等来移动光标，然后再配合</a:t>
            </a:r>
            <a:r>
              <a:rPr lang="en-US" altLang="zh-CN" sz="2600" dirty="0"/>
              <a:t>Delete</a:t>
            </a:r>
            <a:r>
              <a:rPr lang="zh-CN" altLang="en-US" sz="2600" dirty="0"/>
              <a:t>和</a:t>
            </a:r>
            <a:r>
              <a:rPr lang="en-US" altLang="zh-CN" sz="2600" dirty="0"/>
              <a:t>Backspace</a:t>
            </a:r>
            <a:r>
              <a:rPr lang="zh-CN" altLang="en-US" sz="2600" dirty="0"/>
              <a:t>键可对命令进行编辑和修改。</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0675" name="Rectangle 3"/>
          <p:cNvSpPr>
            <a:spLocks noGrp="1" noChangeArrowheads="1"/>
          </p:cNvSpPr>
          <p:nvPr>
            <p:ph type="body" idx="1"/>
          </p:nvPr>
        </p:nvSpPr>
        <p:spPr/>
        <p:txBody>
          <a:bodyPr/>
          <a:lstStyle/>
          <a:p>
            <a:r>
              <a:rPr lang="zh-CN" altLang="en-US" dirty="0" smtClean="0"/>
              <a:t>使用</a:t>
            </a:r>
            <a:r>
              <a:rPr lang="zh-CN" altLang="en-US" dirty="0"/>
              <a:t>帮助命令：</a:t>
            </a:r>
          </a:p>
        </p:txBody>
      </p:sp>
      <p:graphicFrame>
        <p:nvGraphicFramePr>
          <p:cNvPr id="540676" name="Group 4"/>
          <p:cNvGraphicFramePr>
            <a:graphicFrameLocks noGrp="1"/>
          </p:cNvGraphicFramePr>
          <p:nvPr/>
        </p:nvGraphicFramePr>
        <p:xfrm>
          <a:off x="990600" y="2209800"/>
          <a:ext cx="7467600" cy="4340352"/>
        </p:xfrm>
        <a:graphic>
          <a:graphicData uri="http://schemas.openxmlformats.org/drawingml/2006/table">
            <a:tbl>
              <a:tblPr/>
              <a:tblGrid>
                <a:gridCol w="2436813"/>
                <a:gridCol w="1828800"/>
                <a:gridCol w="3201987"/>
              </a:tblGrid>
              <a:tr h="457200">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格式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使用范围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举例</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所有命令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cat</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man man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所有命令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echo</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whatis cat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2325">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a:t>
                      </a: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echo</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 cat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823913">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命令名 </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--help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部分命令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CC6600"/>
                        </a:buClr>
                        <a:buSzPct val="65000"/>
                        <a:buFont typeface="Wingdings" panose="05000000000000000000" pitchFamily="2" charset="2"/>
                        <a:defRPr sz="2600" b="1">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60000"/>
                        <a:buFont typeface="Wingdings" panose="05000000000000000000" pitchFamily="2" charset="2"/>
                        <a:defRPr sz="2200" b="1">
                          <a:solidFill>
                            <a:srgbClr val="0000CC"/>
                          </a:solidFill>
                          <a:latin typeface="Arial" panose="020B0604020202020204" pitchFamily="34" charset="0"/>
                          <a:ea typeface="宋体" panose="02010600030101010101" pitchFamily="2" charset="-122"/>
                        </a:defRPr>
                      </a:lvl2pPr>
                      <a:lvl3pPr>
                        <a:spcBef>
                          <a:spcPct val="20000"/>
                        </a:spcBef>
                        <a:buClr>
                          <a:schemeClr val="accent1"/>
                        </a:buClr>
                        <a:buSzPct val="65000"/>
                        <a:buFont typeface="Wingdings" panose="05000000000000000000" pitchFamily="2" charset="2"/>
                        <a:defRPr sz="2000" b="1">
                          <a:solidFill>
                            <a:srgbClr val="008000"/>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b="1">
                          <a:solidFill>
                            <a:schemeClr val="tx1"/>
                          </a:solidFill>
                          <a:latin typeface="Arial" panose="020B0604020202020204" pitchFamily="34" charset="0"/>
                          <a:ea typeface="宋体" panose="02010600030101010101" pitchFamily="2" charset="-122"/>
                        </a:defRPr>
                      </a:lvl4pPr>
                      <a:lvl5pPr>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cat --help</a:t>
                      </a:r>
                    </a:p>
                    <a:p>
                      <a:pPr marL="0" marR="0" lvl="0" indent="0" algn="l" defTabSz="914400" rtl="0" eaLnBrk="1" fontAlgn="base" latinLnBrk="0" hangingPunct="1">
                        <a:lnSpc>
                          <a:spcPct val="100000"/>
                        </a:lnSpc>
                        <a:spcBef>
                          <a:spcPct val="20000"/>
                        </a:spcBef>
                        <a:spcAft>
                          <a:spcPct val="0"/>
                        </a:spcAft>
                        <a:buClr>
                          <a:srgbClr val="CC6600"/>
                        </a:buClr>
                        <a:buSzPct val="65000"/>
                        <a:buFont typeface="Wingdings" panose="05000000000000000000" pitchFamily="2" charset="2"/>
                        <a:buNone/>
                      </a:pPr>
                      <a:r>
                        <a: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不行：</a:t>
                      </a:r>
                      <a:r>
                        <a:rPr kumimoji="0" lang="en-US" altLang="zh-CN"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echo --help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40702" name="AutoShape 30"/>
          <p:cNvSpPr>
            <a:spLocks noChangeArrowheads="1"/>
          </p:cNvSpPr>
          <p:nvPr/>
        </p:nvSpPr>
        <p:spPr bwMode="auto">
          <a:xfrm>
            <a:off x="6019800" y="838200"/>
            <a:ext cx="2514600" cy="1676400"/>
          </a:xfrm>
          <a:prstGeom prst="irregularSeal1">
            <a:avLst/>
          </a:prstGeom>
          <a:solidFill>
            <a:schemeClr val="bg1"/>
          </a:solidFill>
          <a:ln w="19050" algn="ctr">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b="1">
                <a:latin typeface="Verdana" panose="020B0604030504040204" pitchFamily="34" charset="0"/>
              </a:rPr>
              <a:t>按</a:t>
            </a:r>
            <a:r>
              <a:rPr lang="en-US" altLang="zh-CN" sz="2400" b="1">
                <a:latin typeface="Verdana" panose="020B0604030504040204" pitchFamily="34" charset="0"/>
              </a:rPr>
              <a:t>q</a:t>
            </a:r>
            <a:r>
              <a:rPr lang="zh-CN" altLang="en-US" sz="2400" b="1">
                <a:latin typeface="Verdana" panose="020B0604030504040204" pitchFamily="34" charset="0"/>
              </a:rPr>
              <a:t>键退出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40702"/>
                                        </p:tgtEl>
                                        <p:attrNameLst>
                                          <p:attrName>style.visibility</p:attrName>
                                        </p:attrNameLst>
                                      </p:cBhvr>
                                      <p:to>
                                        <p:strVal val="visible"/>
                                      </p:to>
                                    </p:set>
                                    <p:animEffect transition="in" filter="diamond(in)">
                                      <p:cBhvr>
                                        <p:cTn id="7" dur="2000"/>
                                        <p:tgtEl>
                                          <p:spTgt spid="540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70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altLang="zh-CN" sz="4600"/>
              <a:t>shell</a:t>
            </a:r>
            <a:r>
              <a:rPr lang="zh-CN" altLang="en-US" sz="4600"/>
              <a:t>命令基础</a:t>
            </a:r>
          </a:p>
        </p:txBody>
      </p:sp>
      <p:sp>
        <p:nvSpPr>
          <p:cNvPr id="541699" name="Rectangle 3"/>
          <p:cNvSpPr>
            <a:spLocks noGrp="1" noChangeArrowheads="1"/>
          </p:cNvSpPr>
          <p:nvPr>
            <p:ph type="body" idx="1"/>
          </p:nvPr>
        </p:nvSpPr>
        <p:spPr/>
        <p:txBody>
          <a:bodyPr/>
          <a:lstStyle/>
          <a:p>
            <a:r>
              <a:rPr lang="zh-CN" altLang="en-US" sz="2600" dirty="0" smtClean="0"/>
              <a:t>历史</a:t>
            </a:r>
            <a:r>
              <a:rPr lang="zh-CN" altLang="en-US" sz="2600" dirty="0"/>
              <a:t>命令和</a:t>
            </a:r>
            <a:r>
              <a:rPr lang="en-US" altLang="zh-CN" sz="2600" dirty="0"/>
              <a:t>Tab</a:t>
            </a:r>
            <a:r>
              <a:rPr lang="zh-CN" altLang="en-US" sz="2600" dirty="0"/>
              <a:t>自动补全功能：</a:t>
            </a:r>
          </a:p>
          <a:p>
            <a:r>
              <a:rPr lang="zh-CN" altLang="en-US" sz="2600" dirty="0">
                <a:solidFill>
                  <a:srgbClr val="FF3300"/>
                </a:solidFill>
                <a:latin typeface="宋体" panose="02010600030101010101" pitchFamily="2" charset="-122"/>
              </a:rPr>
              <a:t>方向键</a:t>
            </a:r>
            <a:r>
              <a:rPr lang="zh-CN" altLang="en-US" sz="2600" dirty="0">
                <a:latin typeface="宋体" panose="02010600030101010101" pitchFamily="2" charset="-122"/>
              </a:rPr>
              <a:t>：使用上、下方向键，可自动选择以前使用过的命令。</a:t>
            </a:r>
          </a:p>
          <a:p>
            <a:pPr lvl="1"/>
            <a:r>
              <a:rPr lang="zh-CN" altLang="en-US" sz="2200" dirty="0">
                <a:latin typeface="宋体" panose="02010600030101010101" pitchFamily="2" charset="-122"/>
              </a:rPr>
              <a:t>历史命令被保存在一个名为</a:t>
            </a:r>
            <a:r>
              <a:rPr lang="en-US" altLang="zh-CN" sz="2200" dirty="0">
                <a:latin typeface="宋体" panose="02010600030101010101" pitchFamily="2" charset="-122"/>
              </a:rPr>
              <a:t>.</a:t>
            </a:r>
            <a:r>
              <a:rPr lang="en-US" altLang="zh-CN" sz="2200" dirty="0" err="1">
                <a:latin typeface="宋体" panose="02010600030101010101" pitchFamily="2" charset="-122"/>
              </a:rPr>
              <a:t>bash_history</a:t>
            </a:r>
            <a:r>
              <a:rPr lang="zh-CN" altLang="en-US" sz="2200" dirty="0">
                <a:latin typeface="宋体" panose="02010600030101010101" pitchFamily="2" charset="-122"/>
              </a:rPr>
              <a:t>的文件中，它是当前主目录中的文件，可查看和阅读。</a:t>
            </a:r>
          </a:p>
          <a:p>
            <a:r>
              <a:rPr lang="en-US" altLang="zh-CN" sz="2600" dirty="0">
                <a:solidFill>
                  <a:srgbClr val="FF3300"/>
                </a:solidFill>
                <a:latin typeface="宋体" panose="02010600030101010101" pitchFamily="2" charset="-122"/>
              </a:rPr>
              <a:t>Tab</a:t>
            </a:r>
            <a:r>
              <a:rPr lang="zh-CN" altLang="en-US" sz="2600" dirty="0">
                <a:solidFill>
                  <a:srgbClr val="FF3300"/>
                </a:solidFill>
                <a:latin typeface="宋体" panose="02010600030101010101" pitchFamily="2" charset="-122"/>
              </a:rPr>
              <a:t>键</a:t>
            </a:r>
            <a:r>
              <a:rPr lang="zh-CN" altLang="en-US" sz="2600" dirty="0">
                <a:latin typeface="宋体" panose="02010600030101010101" pitchFamily="2" charset="-122"/>
              </a:rPr>
              <a:t>：使用</a:t>
            </a:r>
            <a:r>
              <a:rPr lang="en-US" altLang="zh-CN" sz="2600" dirty="0">
                <a:latin typeface="宋体" panose="02010600030101010101" pitchFamily="2" charset="-122"/>
              </a:rPr>
              <a:t>Tab</a:t>
            </a:r>
            <a:r>
              <a:rPr lang="zh-CN" altLang="en-US" sz="2600" dirty="0">
                <a:latin typeface="宋体" panose="02010600030101010101" pitchFamily="2" charset="-122"/>
              </a:rPr>
              <a:t>键，可自动补全命令或路径。若有多个符合条件的选项，则可再次按</a:t>
            </a:r>
            <a:r>
              <a:rPr lang="en-US" altLang="zh-CN" sz="2600" dirty="0">
                <a:latin typeface="宋体" panose="02010600030101010101" pitchFamily="2" charset="-122"/>
              </a:rPr>
              <a:t>Tab</a:t>
            </a:r>
            <a:r>
              <a:rPr lang="zh-CN" altLang="en-US" sz="2600" dirty="0">
                <a:latin typeface="宋体" panose="02010600030101010101" pitchFamily="2" charset="-122"/>
              </a:rPr>
              <a:t>，输入下一个字符，再次按</a:t>
            </a:r>
            <a:r>
              <a:rPr lang="en-US" altLang="zh-CN" sz="2600" dirty="0">
                <a:latin typeface="宋体" panose="02010600030101010101" pitchFamily="2" charset="-122"/>
              </a:rPr>
              <a:t>Tab</a:t>
            </a:r>
            <a:r>
              <a:rPr lang="zh-CN" altLang="en-US" sz="2600" dirty="0">
                <a:latin typeface="宋体" panose="02010600030101010101" pitchFamily="2" charset="-122"/>
              </a:rPr>
              <a:t>，直至补全。</a:t>
            </a:r>
          </a:p>
          <a:p>
            <a:pPr lvl="1"/>
            <a:r>
              <a:rPr lang="zh-CN" altLang="en-US" sz="2200" dirty="0">
                <a:latin typeface="宋体" panose="02010600030101010101" pitchFamily="2" charset="-122"/>
              </a:rPr>
              <a:t>例如：</a:t>
            </a:r>
            <a:r>
              <a:rPr lang="en-US" altLang="zh-CN" sz="2200" dirty="0" err="1">
                <a:latin typeface="宋体" panose="02010600030101010101" pitchFamily="2" charset="-122"/>
              </a:rPr>
              <a:t>ls</a:t>
            </a:r>
            <a:r>
              <a:rPr lang="en-US" altLang="zh-CN" sz="2200" dirty="0">
                <a:latin typeface="宋体" panose="02010600030101010101" pitchFamily="2" charset="-122"/>
              </a:rPr>
              <a:t> /root/Desktop/</a:t>
            </a:r>
          </a:p>
          <a:p>
            <a:pPr lvl="1"/>
            <a:r>
              <a:rPr lang="en-US" altLang="zh-CN" sz="2200" dirty="0">
                <a:latin typeface="宋体" panose="02010600030101010101" pitchFamily="2" charset="-122"/>
              </a:rPr>
              <a:t>      vi /</a:t>
            </a:r>
            <a:r>
              <a:rPr lang="en-US" altLang="zh-CN" sz="2200" dirty="0" err="1">
                <a:latin typeface="宋体" panose="02010600030101010101" pitchFamily="2" charset="-122"/>
              </a:rPr>
              <a:t>etc</a:t>
            </a:r>
            <a:r>
              <a:rPr lang="en-US" altLang="zh-CN" sz="2200" dirty="0">
                <a:latin typeface="宋体" panose="02010600030101010101" pitchFamily="2" charset="-122"/>
              </a:rPr>
              <a:t>/</a:t>
            </a:r>
            <a:r>
              <a:rPr lang="en-US" altLang="zh-CN" sz="2200" dirty="0" err="1">
                <a:latin typeface="宋体" panose="02010600030101010101" pitchFamily="2" charset="-122"/>
              </a:rPr>
              <a:t>yum.r</a:t>
            </a:r>
            <a:r>
              <a:rPr lang="en-US" altLang="zh-CN" sz="2200" dirty="0">
                <a:latin typeface="宋体" panose="02010600030101010101" pitchFamily="2" charset="-122"/>
              </a:rPr>
              <a:t>…/</a:t>
            </a:r>
            <a:r>
              <a:rPr lang="en-US" altLang="zh-CN" sz="2200" dirty="0" err="1">
                <a:latin typeface="宋体" panose="02010600030101010101" pitchFamily="2" charset="-122"/>
              </a:rPr>
              <a:t>rhel</a:t>
            </a:r>
            <a:r>
              <a:rPr lang="en-US" altLang="zh-CN" sz="2200" dirty="0">
                <a:latin typeface="宋体" panose="02010600030101010101" pitchFamily="2" charset="-122"/>
              </a:rPr>
              <a:t>…</a:t>
            </a:r>
          </a:p>
          <a:p>
            <a:endParaRPr lang="en-US" altLang="zh-CN" sz="2600" dirty="0">
              <a:latin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kumimoji="0" lang="en-US" altLang="zh-CN" dirty="0" smtClean="0"/>
              <a:t>GCC</a:t>
            </a:r>
            <a:r>
              <a:rPr kumimoji="0" lang="zh-CN" altLang="en-US" dirty="0" smtClean="0"/>
              <a:t>工具链</a:t>
            </a:r>
            <a:endParaRPr kumimoji="0" lang="en-US" altLang="zh-CN" dirty="0" smtClean="0"/>
          </a:p>
          <a:p>
            <a:pPr eaLnBrk="1" hangingPunct="1"/>
            <a:r>
              <a:rPr lang="zh-CN" altLang="en-US" dirty="0" smtClean="0"/>
              <a:t>总结</a:t>
            </a:r>
            <a:endParaRPr kumimoji="0" lang="en-US" altLang="zh-CN"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Vi</a:t>
            </a:r>
            <a:r>
              <a:rPr lang="zh-CN" altLang="en-US" smtClean="0"/>
              <a:t>编辑器的简介</a:t>
            </a:r>
          </a:p>
        </p:txBody>
      </p:sp>
      <p:sp>
        <p:nvSpPr>
          <p:cNvPr id="9219"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Char char="l"/>
            </a:pPr>
            <a:r>
              <a:rPr lang="en-US" altLang="zh-CN" smtClean="0"/>
              <a:t>Vi</a:t>
            </a:r>
            <a:r>
              <a:rPr lang="zh-CN" altLang="en-US" smtClean="0"/>
              <a:t>是</a:t>
            </a:r>
            <a:r>
              <a:rPr lang="en-US" altLang="zh-CN" smtClean="0"/>
              <a:t>Visual interface</a:t>
            </a:r>
            <a:r>
              <a:rPr lang="zh-CN" altLang="en-US" smtClean="0"/>
              <a:t>的简称，它可以执行输出、删除、查找、替换、块操作等众多文本操作</a:t>
            </a:r>
          </a:p>
          <a:p>
            <a:pPr eaLnBrk="1" hangingPunct="1">
              <a:lnSpc>
                <a:spcPct val="90000"/>
              </a:lnSpc>
              <a:buFont typeface="Wingdings" panose="05000000000000000000" pitchFamily="2" charset="2"/>
              <a:buChar char="l"/>
            </a:pPr>
            <a:r>
              <a:rPr lang="zh-CN" altLang="en-US" smtClean="0"/>
              <a:t>用户可以根据自己的需要对</a:t>
            </a:r>
            <a:r>
              <a:rPr lang="en-US" altLang="zh-CN" smtClean="0"/>
              <a:t>Vi</a:t>
            </a:r>
            <a:r>
              <a:rPr lang="zh-CN" altLang="en-US" smtClean="0"/>
              <a:t>进行定制，这是其他编辑程序所没有的。</a:t>
            </a:r>
          </a:p>
          <a:p>
            <a:pPr eaLnBrk="1" hangingPunct="1">
              <a:lnSpc>
                <a:spcPct val="90000"/>
              </a:lnSpc>
              <a:buFont typeface="Wingdings" panose="05000000000000000000" pitchFamily="2" charset="2"/>
              <a:buChar char="l"/>
            </a:pPr>
            <a:r>
              <a:rPr lang="en-US" altLang="zh-CN" smtClean="0"/>
              <a:t>Vi</a:t>
            </a:r>
            <a:r>
              <a:rPr lang="zh-CN" altLang="en-US" smtClean="0"/>
              <a:t>不是一个排版程序，它不像</a:t>
            </a:r>
            <a:r>
              <a:rPr lang="en-US" altLang="zh-CN" smtClean="0"/>
              <a:t>WORD</a:t>
            </a:r>
            <a:r>
              <a:rPr lang="zh-CN" altLang="en-US" smtClean="0"/>
              <a:t>或</a:t>
            </a:r>
            <a:r>
              <a:rPr lang="en-US" altLang="zh-CN" smtClean="0"/>
              <a:t>WPS</a:t>
            </a:r>
            <a:r>
              <a:rPr lang="zh-CN" altLang="en-US" smtClean="0"/>
              <a:t>那样可以对字体、格式、段落等其他属性进行编排，它只是一个文本编辑程序。</a:t>
            </a:r>
          </a:p>
          <a:p>
            <a:pPr eaLnBrk="1" hangingPunct="1">
              <a:lnSpc>
                <a:spcPct val="90000"/>
              </a:lnSpc>
              <a:buFont typeface="Wingdings" panose="05000000000000000000" pitchFamily="2" charset="2"/>
              <a:buChar char="l"/>
            </a:pPr>
            <a:r>
              <a:rPr lang="en-US" altLang="zh-CN" smtClean="0"/>
              <a:t>Vi</a:t>
            </a:r>
            <a:r>
              <a:rPr lang="zh-CN" altLang="en-US" smtClean="0"/>
              <a:t>是全屏幕文本编辑器，它没有菜单，只有命令。 </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t>Vi</a:t>
            </a:r>
            <a:r>
              <a:rPr lang="zh-CN" altLang="en-US" smtClean="0"/>
              <a:t>的启动</a:t>
            </a:r>
          </a:p>
        </p:txBody>
      </p:sp>
      <p:sp>
        <p:nvSpPr>
          <p:cNvPr id="10243"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mtClean="0"/>
              <a:t>在系统提示符后输入</a:t>
            </a:r>
            <a:r>
              <a:rPr lang="en-US" altLang="zh-CN" smtClean="0"/>
              <a:t>Vi</a:t>
            </a:r>
            <a:r>
              <a:rPr lang="zh-CN" altLang="en-US" smtClean="0"/>
              <a:t>和想要编辑（或建立）的文件名，便可进入</a:t>
            </a:r>
            <a:r>
              <a:rPr lang="en-US" altLang="zh-CN" smtClean="0"/>
              <a:t>Vi </a:t>
            </a:r>
          </a:p>
          <a:p>
            <a:pPr eaLnBrk="1" hangingPunct="1">
              <a:buFont typeface="Wingdings" panose="05000000000000000000" pitchFamily="2" charset="2"/>
              <a:buChar char="l"/>
            </a:pPr>
            <a:r>
              <a:rPr lang="zh-CN" altLang="en-US" smtClean="0"/>
              <a:t>如果只输入</a:t>
            </a:r>
            <a:r>
              <a:rPr lang="en-US" altLang="zh-CN" smtClean="0"/>
              <a:t>Vi</a:t>
            </a:r>
            <a:r>
              <a:rPr lang="zh-CN" altLang="en-US" smtClean="0"/>
              <a:t>，而不带文件名，也可以进入</a:t>
            </a:r>
            <a:r>
              <a:rPr lang="en-US" altLang="zh-CN" smtClean="0"/>
              <a:t>Vi </a:t>
            </a:r>
          </a:p>
        </p:txBody>
      </p:sp>
      <p:pic>
        <p:nvPicPr>
          <p:cNvPr id="10244" name="Picture 5" descr="viphotolinuxs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124200"/>
            <a:ext cx="43053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t>Vi</a:t>
            </a:r>
            <a:r>
              <a:rPr lang="zh-CN" altLang="en-US" smtClean="0"/>
              <a:t>编辑器的退出</a:t>
            </a:r>
          </a:p>
        </p:txBody>
      </p:sp>
      <p:sp>
        <p:nvSpPr>
          <p:cNvPr id="11267" name="Rectangle 3"/>
          <p:cNvSpPr>
            <a:spLocks noGrp="1" noChangeArrowheads="1"/>
          </p:cNvSpPr>
          <p:nvPr>
            <p:ph type="body" idx="1"/>
          </p:nvPr>
        </p:nvSpPr>
        <p:spPr>
          <a:xfrm>
            <a:off x="179388" y="1628775"/>
            <a:ext cx="8713787" cy="2790825"/>
          </a:xfrm>
        </p:spPr>
        <p:txBody>
          <a:bodyPr/>
          <a:lstStyle/>
          <a:p>
            <a:pPr eaLnBrk="1" hangingPunct="1">
              <a:lnSpc>
                <a:spcPct val="90000"/>
              </a:lnSpc>
              <a:buFont typeface="Wingdings" panose="05000000000000000000" pitchFamily="2" charset="2"/>
              <a:buChar char="l"/>
            </a:pPr>
            <a:r>
              <a:rPr lang="zh-CN" altLang="en-US" smtClean="0"/>
              <a:t>要退出</a:t>
            </a:r>
            <a:r>
              <a:rPr lang="en-US" altLang="zh-CN" smtClean="0"/>
              <a:t>Vi</a:t>
            </a:r>
            <a:r>
              <a:rPr lang="zh-CN" altLang="en-US" smtClean="0"/>
              <a:t>，在命令模式下键入如图所示命令。</a:t>
            </a:r>
          </a:p>
          <a:p>
            <a:pPr eaLnBrk="1" hangingPunct="1">
              <a:lnSpc>
                <a:spcPct val="90000"/>
              </a:lnSpc>
              <a:buFont typeface="Wingdings" panose="05000000000000000000" pitchFamily="2" charset="2"/>
              <a:buChar char="l"/>
            </a:pPr>
            <a:r>
              <a:rPr lang="zh-CN" altLang="en-US" smtClean="0"/>
              <a:t>其中</a:t>
            </a:r>
            <a:r>
              <a:rPr lang="en-US" altLang="zh-CN" smtClean="0"/>
              <a:t>:wq</a:t>
            </a:r>
            <a:r>
              <a:rPr lang="zh-CN" altLang="en-US" smtClean="0"/>
              <a:t>和</a:t>
            </a:r>
            <a:r>
              <a:rPr lang="en-US" altLang="zh-CN" smtClean="0"/>
              <a:t>:x</a:t>
            </a:r>
            <a:r>
              <a:rPr lang="zh-CN" altLang="en-US" smtClean="0"/>
              <a:t>是存盘退出，而</a:t>
            </a:r>
            <a:r>
              <a:rPr lang="en-US" altLang="zh-CN" smtClean="0"/>
              <a:t>:q</a:t>
            </a:r>
            <a:r>
              <a:rPr lang="zh-CN" altLang="en-US" smtClean="0"/>
              <a:t>是直接退出。可以用</a:t>
            </a:r>
            <a:r>
              <a:rPr lang="en-US" altLang="zh-CN" smtClean="0"/>
              <a:t>:w</a:t>
            </a:r>
            <a:r>
              <a:rPr lang="zh-CN" altLang="en-US" smtClean="0"/>
              <a:t>命令保存文件后再用</a:t>
            </a:r>
            <a:r>
              <a:rPr lang="en-US" altLang="zh-CN" smtClean="0"/>
              <a:t>:q </a:t>
            </a:r>
            <a:r>
              <a:rPr lang="zh-CN" altLang="en-US" smtClean="0"/>
              <a:t>退出，或用</a:t>
            </a:r>
            <a:r>
              <a:rPr lang="en-US" altLang="zh-CN" smtClean="0"/>
              <a:t>:wq</a:t>
            </a:r>
            <a:r>
              <a:rPr lang="zh-CN" altLang="en-US" smtClean="0"/>
              <a:t>或</a:t>
            </a:r>
            <a:r>
              <a:rPr lang="en-US" altLang="zh-CN" smtClean="0"/>
              <a:t>:x</a:t>
            </a:r>
            <a:r>
              <a:rPr lang="zh-CN" altLang="en-US" smtClean="0"/>
              <a:t>命令退出。</a:t>
            </a:r>
          </a:p>
          <a:p>
            <a:pPr eaLnBrk="1" hangingPunct="1">
              <a:lnSpc>
                <a:spcPct val="90000"/>
              </a:lnSpc>
              <a:buFont typeface="Wingdings" panose="05000000000000000000" pitchFamily="2" charset="2"/>
              <a:buChar char="l"/>
            </a:pPr>
            <a:r>
              <a:rPr lang="zh-CN" altLang="en-US" smtClean="0"/>
              <a:t>如果你不想保存改变后的文件，你就需要用</a:t>
            </a:r>
            <a:r>
              <a:rPr lang="en-US" altLang="zh-CN" smtClean="0"/>
              <a:t>:q!</a:t>
            </a:r>
            <a:r>
              <a:rPr lang="zh-CN" altLang="en-US" smtClean="0"/>
              <a:t>命令，这个命令将不保存文件而直接退出</a:t>
            </a:r>
            <a:r>
              <a:rPr lang="en-US" altLang="zh-CN" smtClean="0"/>
              <a:t>Vi </a:t>
            </a:r>
          </a:p>
          <a:p>
            <a:pPr eaLnBrk="1" hangingPunct="1">
              <a:lnSpc>
                <a:spcPct val="90000"/>
              </a:lnSpc>
              <a:buFontTx/>
              <a:buNone/>
            </a:pPr>
            <a:endParaRPr lang="en-US" altLang="zh-CN" smtClean="0"/>
          </a:p>
        </p:txBody>
      </p:sp>
      <p:pic>
        <p:nvPicPr>
          <p:cNvPr id="112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343400"/>
            <a:ext cx="57150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1"/>
          <p:cNvSpPr txBox="1">
            <a:spLocks noChangeArrowheads="1"/>
          </p:cNvSpPr>
          <p:nvPr/>
        </p:nvSpPr>
        <p:spPr bwMode="auto">
          <a:xfrm>
            <a:off x="34925" y="4149725"/>
            <a:ext cx="2862263" cy="522288"/>
          </a:xfrm>
          <a:prstGeom prst="rect">
            <a:avLst/>
          </a:prstGeom>
          <a:noFill/>
          <a:ln w="38100" algn="ctr">
            <a:noFill/>
            <a:miter lim="800000"/>
          </a:ln>
        </p:spPr>
        <p:txBody>
          <a:bodyPr>
            <a:spAutoFit/>
          </a:bodyPr>
          <a:lstStyle/>
          <a:p>
            <a:pPr algn="ctr" eaLnBrk="0" hangingPunct="0"/>
            <a:r>
              <a:rPr lang="en-US" altLang="zh-CN" sz="2800" b="1" dirty="0">
                <a:solidFill>
                  <a:schemeClr val="hlink"/>
                </a:solidFill>
                <a:cs typeface="Times New Roman" panose="02020603050405020304" pitchFamily="18" charset="0"/>
              </a:rPr>
              <a:t>Linus Torvalds</a:t>
            </a:r>
          </a:p>
        </p:txBody>
      </p:sp>
      <p:sp>
        <p:nvSpPr>
          <p:cNvPr id="33795" name="Rectangle 12"/>
          <p:cNvSpPr>
            <a:spLocks noChangeArrowheads="1"/>
          </p:cNvSpPr>
          <p:nvPr/>
        </p:nvSpPr>
        <p:spPr bwMode="auto">
          <a:xfrm>
            <a:off x="2897188" y="1371600"/>
            <a:ext cx="6048375" cy="4508500"/>
          </a:xfrm>
          <a:prstGeom prst="rect">
            <a:avLst/>
          </a:prstGeom>
          <a:noFill/>
          <a:ln w="12700">
            <a:noFill/>
            <a:miter lim="800000"/>
          </a:ln>
        </p:spPr>
        <p:txBody>
          <a:bodyPr lIns="82124" tIns="41061" rIns="82124" bIns="41061" anchor="ctr" anchorCtr="1"/>
          <a:lstStyle/>
          <a:p>
            <a:pPr eaLnBrk="0" hangingPunct="0">
              <a:lnSpc>
                <a:spcPct val="130000"/>
              </a:lnSpc>
              <a:spcBef>
                <a:spcPct val="50000"/>
              </a:spcBef>
              <a:buClr>
                <a:srgbClr val="FF0000"/>
              </a:buClr>
              <a:buFont typeface="Wingdings" panose="05000000000000000000" pitchFamily="2" charset="2"/>
              <a:buChar char="Ø"/>
            </a:pPr>
            <a:r>
              <a:rPr lang="zh-CN" altLang="en-US" sz="2400" b="1" dirty="0">
                <a:solidFill>
                  <a:srgbClr val="000000"/>
                </a:solidFill>
                <a:latin typeface="宋体" panose="02010600030101010101" pitchFamily="2" charset="-122"/>
              </a:rPr>
              <a:t>芬兰、赫尔辛基大学、</a:t>
            </a:r>
            <a:r>
              <a:rPr lang="en-US" altLang="zh-CN" sz="2400" b="1" dirty="0" smtClean="0">
                <a:solidFill>
                  <a:srgbClr val="000000"/>
                </a:solidFill>
                <a:latin typeface="宋体" panose="02010600030101010101" pitchFamily="2" charset="-122"/>
              </a:rPr>
              <a:t>1991</a:t>
            </a:r>
            <a:endParaRPr lang="en-US" altLang="zh-CN" sz="2400" b="1" dirty="0">
              <a:solidFill>
                <a:srgbClr val="000000"/>
              </a:solidFill>
              <a:latin typeface="宋体" panose="02010600030101010101" pitchFamily="2" charset="-122"/>
            </a:endParaRPr>
          </a:p>
        </p:txBody>
      </p:sp>
      <p:pic>
        <p:nvPicPr>
          <p:cNvPr id="26628" name="Picture 13" descr="linus"/>
          <p:cNvPicPr>
            <a:picLocks noChangeAspect="1" noChangeArrowheads="1"/>
          </p:cNvPicPr>
          <p:nvPr/>
        </p:nvPicPr>
        <p:blipFill>
          <a:blip r:embed="rId4"/>
          <a:srcRect/>
          <a:stretch>
            <a:fillRect/>
          </a:stretch>
        </p:blipFill>
        <p:spPr bwMode="auto">
          <a:xfrm>
            <a:off x="250825" y="1196975"/>
            <a:ext cx="2233613" cy="2870200"/>
          </a:xfrm>
          <a:prstGeom prst="rect">
            <a:avLst/>
          </a:prstGeom>
          <a:noFill/>
          <a:ln w="9525">
            <a:noFill/>
            <a:miter lim="800000"/>
            <a:headEnd/>
            <a:tailEnd/>
          </a:ln>
        </p:spPr>
      </p:pic>
    </p:spTree>
  </p:cSld>
  <p:clrMapOvr>
    <a:masterClrMapping/>
  </p:clrMapOvr>
  <p:transition>
    <p:cover/>
    <p:sndAc>
      <p:stSnd>
        <p:snd r:embed="rId3" name="CAMERA.WAV"/>
      </p:stSnd>
    </p:sndAc>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Vi</a:t>
            </a:r>
            <a:r>
              <a:rPr lang="zh-CN" altLang="en-US" smtClean="0"/>
              <a:t>的工作模式 </a:t>
            </a:r>
          </a:p>
        </p:txBody>
      </p:sp>
      <p:sp>
        <p:nvSpPr>
          <p:cNvPr id="5" name="矩形 4"/>
          <p:cNvSpPr/>
          <p:nvPr/>
        </p:nvSpPr>
        <p:spPr>
          <a:xfrm>
            <a:off x="309562" y="1066800"/>
            <a:ext cx="8686799" cy="4874848"/>
          </a:xfrm>
          <a:prstGeom prst="rect">
            <a:avLst/>
          </a:prstGeom>
        </p:spPr>
        <p:txBody>
          <a:bodyPr wrap="square" lIns="72823" tIns="36411" rIns="72823" bIns="36411">
            <a:spAutoFit/>
          </a:bodyPr>
          <a:lstStyle/>
          <a:p>
            <a:pPr algn="l"/>
            <a:r>
              <a:rPr lang="zh-CN" altLang="en-US" sz="2400" b="1" dirty="0">
                <a:latin typeface="宋体" panose="02010600030101010101" pitchFamily="2" charset="-122"/>
                <a:ea typeface="宋体" panose="02010600030101010101" pitchFamily="2" charset="-122"/>
              </a:rPr>
              <a:t>基本上</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可以分为三种</a:t>
            </a:r>
            <a:r>
              <a:rPr lang="zh-CN" altLang="en-US" sz="2400" b="1" dirty="0" smtClean="0">
                <a:latin typeface="宋体" panose="02010600030101010101" pitchFamily="2" charset="-122"/>
                <a:ea typeface="宋体" panose="02010600030101010101" pitchFamily="2" charset="-122"/>
              </a:rPr>
              <a:t>状态各</a:t>
            </a:r>
            <a:r>
              <a:rPr lang="zh-CN" altLang="en-US" sz="2400" b="1" dirty="0">
                <a:latin typeface="宋体" panose="02010600030101010101" pitchFamily="2" charset="-122"/>
                <a:ea typeface="宋体" panose="02010600030101010101" pitchFamily="2" charset="-122"/>
              </a:rPr>
              <a:t>模式的功能区分如下：</a:t>
            </a:r>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 </a:t>
            </a:r>
            <a:r>
              <a:rPr lang="zh-CN" altLang="en-US" sz="2400" b="1" dirty="0">
                <a:solidFill>
                  <a:srgbClr val="FF0000"/>
                </a:solidFill>
                <a:latin typeface="宋体" panose="02010600030101010101" pitchFamily="2" charset="-122"/>
                <a:ea typeface="宋体" panose="02010600030101010101" pitchFamily="2" charset="-122"/>
              </a:rPr>
              <a:t>命令行</a:t>
            </a:r>
            <a:r>
              <a:rPr lang="zh-CN" altLang="en-US" sz="2400" b="1" dirty="0" smtClean="0">
                <a:solidFill>
                  <a:srgbClr val="FF0000"/>
                </a:solidFill>
                <a:latin typeface="宋体" panose="02010600030101010101" pitchFamily="2" charset="-122"/>
                <a:ea typeface="宋体" panose="02010600030101010101" pitchFamily="2" charset="-122"/>
              </a:rPr>
              <a:t>模式</a:t>
            </a:r>
            <a:r>
              <a:rPr lang="zh-CN" altLang="en-US" sz="2400" b="1" dirty="0" smtClean="0">
                <a:latin typeface="宋体" panose="02010600030101010101" pitchFamily="2" charset="-122"/>
                <a:ea typeface="宋体" panose="02010600030101010101" pitchFamily="2" charset="-122"/>
              </a:rPr>
              <a:t>（</a:t>
            </a:r>
            <a:r>
              <a:rPr lang="en-US" altLang="zh-CN" sz="2400" b="1" dirty="0" smtClean="0">
                <a:latin typeface="宋体" panose="02010600030101010101" pitchFamily="2" charset="-122"/>
                <a:ea typeface="宋体" panose="02010600030101010101" pitchFamily="2" charset="-122"/>
              </a:rPr>
              <a:t>command </a:t>
            </a:r>
            <a:r>
              <a:rPr lang="en-US" altLang="zh-CN" sz="2400" b="1" dirty="0">
                <a:latin typeface="宋体" panose="02010600030101010101" pitchFamily="2" charset="-122"/>
                <a:ea typeface="宋体" panose="02010600030101010101" pitchFamily="2" charset="-122"/>
              </a:rPr>
              <a:t>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控制屏幕光标的移动，字符、字或行的删除，移动复制某区段及进入</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下，或者到 </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 </a:t>
            </a:r>
            <a:r>
              <a:rPr lang="zh-CN" altLang="en-US" sz="2400" b="1" dirty="0">
                <a:solidFill>
                  <a:srgbClr val="FF0000"/>
                </a:solidFill>
                <a:latin typeface="宋体" panose="02010600030101010101" pitchFamily="2" charset="-122"/>
                <a:ea typeface="宋体" panose="02010600030101010101" pitchFamily="2" charset="-122"/>
              </a:rPr>
              <a:t>插入模式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只有在</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下，才可以做文字输入，按「</a:t>
            </a:r>
            <a:r>
              <a:rPr lang="en-US" altLang="zh-CN" sz="2400" b="1" dirty="0">
                <a:latin typeface="宋体" panose="02010600030101010101" pitchFamily="2" charset="-122"/>
                <a:ea typeface="宋体" panose="02010600030101010101" pitchFamily="2" charset="-122"/>
              </a:rPr>
              <a:t>ESC</a:t>
            </a:r>
            <a:r>
              <a:rPr lang="zh-CN" altLang="en-US" sz="2400" b="1" dirty="0">
                <a:latin typeface="宋体" panose="02010600030101010101" pitchFamily="2" charset="-122"/>
                <a:ea typeface="宋体" panose="02010600030101010101" pitchFamily="2" charset="-122"/>
              </a:rPr>
              <a:t>」键可回到命令行模式。</a:t>
            </a:r>
          </a:p>
          <a:p>
            <a:pPr algn="l"/>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 </a:t>
            </a:r>
            <a:r>
              <a:rPr lang="zh-CN" altLang="en-US" sz="2400" b="1" dirty="0">
                <a:solidFill>
                  <a:srgbClr val="FF0000"/>
                </a:solidFill>
                <a:latin typeface="宋体" panose="02010600030101010101" pitchFamily="2" charset="-122"/>
                <a:ea typeface="宋体" panose="02010600030101010101" pitchFamily="2" charset="-122"/>
              </a:rPr>
              <a:t>底行模式</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将文件保存或退出</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，也可以设置编辑环境，如寻找字符串、列出行号</a:t>
            </a:r>
            <a:r>
              <a:rPr lang="en-US" altLang="zh-CN" sz="2400" b="1" dirty="0">
                <a:latin typeface="宋体" panose="02010600030101010101" pitchFamily="2" charset="-122"/>
                <a:ea typeface="宋体" panose="02010600030101010101" pitchFamily="2" charset="-122"/>
              </a:rPr>
              <a:t>……</a:t>
            </a:r>
          </a:p>
          <a:p>
            <a:pPr algn="l"/>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不过</a:t>
            </a:r>
            <a:r>
              <a:rPr lang="zh-CN" altLang="en-US" sz="2400" b="1" dirty="0" smtClean="0">
                <a:latin typeface="宋体" panose="02010600030101010101" pitchFamily="2" charset="-122"/>
                <a:ea typeface="宋体" panose="02010600030101010101" pitchFamily="2" charset="-122"/>
              </a:rPr>
              <a:t>一般在</a:t>
            </a:r>
            <a:r>
              <a:rPr lang="zh-CN" altLang="en-US" sz="2400" b="1" dirty="0">
                <a:latin typeface="宋体" panose="02010600030101010101" pitchFamily="2" charset="-122"/>
                <a:ea typeface="宋体" panose="02010600030101010101" pitchFamily="2" charset="-122"/>
              </a:rPr>
              <a:t>使用时把</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简化成两个模式，就是将底行模式（</a:t>
            </a:r>
            <a:r>
              <a:rPr lang="en-US" altLang="zh-CN" sz="2400" b="1" dirty="0">
                <a:latin typeface="宋体" panose="02010600030101010101" pitchFamily="2" charset="-122"/>
                <a:ea typeface="宋体" panose="02010600030101010101" pitchFamily="2" charset="-122"/>
              </a:rPr>
              <a:t>last line mode</a:t>
            </a:r>
            <a:r>
              <a:rPr lang="zh-CN" altLang="en-US" sz="2400" b="1" dirty="0">
                <a:latin typeface="宋体" panose="02010600030101010101" pitchFamily="2" charset="-122"/>
                <a:ea typeface="宋体" panose="02010600030101010101" pitchFamily="2" charset="-122"/>
              </a:rPr>
              <a:t>）也算入命令行模式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t>Vi</a:t>
            </a:r>
            <a:r>
              <a:rPr lang="zh-CN" altLang="en-US" smtClean="0"/>
              <a:t>编辑器中的常用命令 </a:t>
            </a:r>
          </a:p>
        </p:txBody>
      </p:sp>
      <p:sp>
        <p:nvSpPr>
          <p:cNvPr id="13315" name="Rectangle 3"/>
          <p:cNvSpPr>
            <a:spLocks noGrp="1" noChangeArrowheads="1"/>
          </p:cNvSpPr>
          <p:nvPr>
            <p:ph type="body" idx="1"/>
          </p:nvPr>
        </p:nvSpPr>
        <p:spPr/>
        <p:txBody>
          <a:bodyPr/>
          <a:lstStyle/>
          <a:p>
            <a:pPr eaLnBrk="1" hangingPunct="1">
              <a:buFont typeface="Wingdings" panose="05000000000000000000" pitchFamily="2" charset="2"/>
              <a:buChar char="l"/>
            </a:pPr>
            <a:r>
              <a:rPr lang="zh-CN" altLang="en-US" smtClean="0"/>
              <a:t>在编辑模式下，输入如表所示的命令均可进入插入模式 </a:t>
            </a:r>
          </a:p>
        </p:txBody>
      </p:sp>
      <p:pic>
        <p:nvPicPr>
          <p:cNvPr id="133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971800"/>
            <a:ext cx="72390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557306" cy="565976"/>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
        <p:nvSpPr>
          <p:cNvPr id="4" name="矩形 3"/>
          <p:cNvSpPr/>
          <p:nvPr/>
        </p:nvSpPr>
        <p:spPr>
          <a:xfrm>
            <a:off x="680368" y="1107548"/>
            <a:ext cx="7629647" cy="5613511"/>
          </a:xfrm>
          <a:prstGeom prst="rect">
            <a:avLst/>
          </a:prstGeom>
        </p:spPr>
        <p:txBody>
          <a:bodyPr wrap="square" lIns="72823" tIns="36411" rIns="72823" bIns="36411">
            <a:spAutoFit/>
          </a:bodyPr>
          <a:lstStyle/>
          <a:p>
            <a:pPr algn="l"/>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可以直接用键盘上的光标来上下左右移动，但正规的</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是用小写英文字母「</a:t>
            </a:r>
            <a:r>
              <a:rPr lang="en-US" altLang="zh-CN" sz="2400" b="1" dirty="0">
                <a:latin typeface="宋体" panose="02010600030101010101" pitchFamily="2" charset="-122"/>
                <a:ea typeface="宋体" panose="02010600030101010101" pitchFamily="2" charset="-122"/>
              </a:rPr>
              <a:t>h</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j</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l</a:t>
            </a:r>
            <a:r>
              <a:rPr lang="zh-CN" altLang="en-US" sz="2400" b="1" dirty="0">
                <a:latin typeface="宋体" panose="02010600030101010101" pitchFamily="2" charset="-122"/>
                <a:ea typeface="宋体" panose="02010600030101010101" pitchFamily="2" charset="-122"/>
              </a:rPr>
              <a:t>」，分别控制光标左、下、上、右移一格。</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后</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移动一页。</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f</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移动一页。</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u</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后</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移动半页。</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ctrl</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d</a:t>
            </a:r>
            <a:r>
              <a:rPr lang="zh-CN" altLang="en-US" sz="2400" b="1" dirty="0">
                <a:latin typeface="宋体" panose="02010600030101010101" pitchFamily="2" charset="-122"/>
                <a:ea typeface="宋体" panose="02010600030101010101" pitchFamily="2" charset="-122"/>
              </a:rPr>
              <a:t>」：屏幕往</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移动半页。</a:t>
            </a:r>
          </a:p>
          <a:p>
            <a:pPr algn="l"/>
            <a:r>
              <a:rPr lang="zh-CN" altLang="en-US" sz="2400" b="1" dirty="0">
                <a:latin typeface="宋体" panose="02010600030101010101" pitchFamily="2" charset="-122"/>
                <a:ea typeface="宋体" panose="02010600030101010101" pitchFamily="2" charset="-122"/>
              </a:rPr>
              <a:t>　　按数字「</a:t>
            </a:r>
            <a:r>
              <a:rPr lang="en-US" altLang="zh-CN" sz="2400" b="1" dirty="0">
                <a:latin typeface="宋体" panose="02010600030101010101" pitchFamily="2" charset="-122"/>
                <a:ea typeface="宋体" panose="02010600030101010101" pitchFamily="2" charset="-122"/>
              </a:rPr>
              <a:t>0</a:t>
            </a:r>
            <a:r>
              <a:rPr lang="zh-CN" altLang="en-US" sz="2400" b="1" dirty="0">
                <a:latin typeface="宋体" panose="02010600030101010101" pitchFamily="2" charset="-122"/>
                <a:ea typeface="宋体" panose="02010600030101010101" pitchFamily="2" charset="-122"/>
              </a:rPr>
              <a:t>」：移到文章的开头。</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G</a:t>
            </a:r>
            <a:r>
              <a:rPr lang="zh-CN" altLang="en-US" sz="2400" b="1" dirty="0">
                <a:latin typeface="宋体" panose="02010600030101010101" pitchFamily="2" charset="-122"/>
                <a:ea typeface="宋体" panose="02010600030101010101" pitchFamily="2" charset="-122"/>
              </a:rPr>
              <a:t>」：移动到文章的最后。</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」：移动到光标所在行的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行尾</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」：移动到光标所在行的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行首</a:t>
            </a:r>
            <a:r>
              <a:rPr lang="en-US" altLang="zh-CN" sz="2400" b="1" dirty="0">
                <a:latin typeface="宋体" panose="02010600030101010101" pitchFamily="2" charset="-122"/>
                <a:ea typeface="宋体" panose="02010600030101010101" pitchFamily="2" charset="-122"/>
              </a:rPr>
              <a:t>"</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w</a:t>
            </a:r>
            <a:r>
              <a:rPr lang="zh-CN" altLang="en-US" sz="2400" b="1" dirty="0">
                <a:latin typeface="宋体" panose="02010600030101010101" pitchFamily="2" charset="-122"/>
                <a:ea typeface="宋体" panose="02010600030101010101" pitchFamily="2" charset="-122"/>
              </a:rPr>
              <a:t>」：光标跳到下个字的开头</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e</a:t>
            </a:r>
            <a:r>
              <a:rPr lang="zh-CN" altLang="en-US" sz="2400" b="1" dirty="0">
                <a:latin typeface="宋体" panose="02010600030101010101" pitchFamily="2" charset="-122"/>
                <a:ea typeface="宋体" panose="02010600030101010101" pitchFamily="2" charset="-122"/>
              </a:rPr>
              <a:t>」：光标跳到下个字的字尾</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b</a:t>
            </a:r>
            <a:r>
              <a:rPr lang="zh-CN" altLang="en-US" sz="2400" b="1" dirty="0">
                <a:latin typeface="宋体" panose="02010600030101010101" pitchFamily="2" charset="-122"/>
                <a:ea typeface="宋体" panose="02010600030101010101" pitchFamily="2" charset="-122"/>
              </a:rPr>
              <a:t>」：光标回到上个字的开头</a:t>
            </a:r>
          </a:p>
          <a:p>
            <a:pPr algn="l"/>
            <a:r>
              <a:rPr lang="zh-CN" altLang="en-US" sz="2400" b="1" dirty="0">
                <a:latin typeface="宋体" panose="02010600030101010101" pitchFamily="2" charset="-122"/>
                <a:ea typeface="宋体" panose="02010600030101010101" pitchFamily="2" charset="-122"/>
              </a:rPr>
              <a:t>　　按「</a:t>
            </a:r>
            <a:r>
              <a:rPr lang="en-US" altLang="zh-CN" sz="2400" b="1" dirty="0">
                <a:latin typeface="宋体" panose="02010600030101010101" pitchFamily="2" charset="-122"/>
                <a:ea typeface="宋体" panose="02010600030101010101" pitchFamily="2" charset="-122"/>
              </a:rPr>
              <a:t>#l</a:t>
            </a:r>
            <a:r>
              <a:rPr lang="zh-CN" altLang="en-US" sz="2400" b="1" dirty="0">
                <a:latin typeface="宋体" panose="02010600030101010101" pitchFamily="2" charset="-122"/>
                <a:ea typeface="宋体" panose="02010600030101010101" pitchFamily="2" charset="-122"/>
              </a:rPr>
              <a:t>」：光标移到该行的第</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个位置</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937187"/>
            <a:ext cx="8839200" cy="2443413"/>
          </a:xfrm>
          <a:prstGeom prst="rect">
            <a:avLst/>
          </a:prstGeom>
        </p:spPr>
        <p:txBody>
          <a:bodyPr wrap="square" lIns="72823" tIns="36411" rIns="72823" bIns="36411">
            <a:spAutoFit/>
          </a:bodyPr>
          <a:lstStyle/>
          <a:p>
            <a:pPr algn="l"/>
            <a:r>
              <a:rPr lang="en-US" altLang="zh-CN" sz="2200" b="1" dirty="0">
                <a:latin typeface="宋体" panose="02010600030101010101" pitchFamily="2" charset="-122"/>
                <a:ea typeface="宋体" panose="02010600030101010101" pitchFamily="2" charset="-122"/>
              </a:rPr>
              <a:t> </a:t>
            </a:r>
            <a:r>
              <a:rPr lang="zh-CN" altLang="en-US" sz="2200" b="1" dirty="0">
                <a:latin typeface="宋体" panose="02010600030101010101" pitchFamily="2" charset="-122"/>
                <a:ea typeface="宋体" panose="02010600030101010101" pitchFamily="2" charset="-122"/>
              </a:rPr>
              <a:t>删除文字</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」：每按一次，删除光标所在位置的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后面</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一个字符。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a:t>
            </a:r>
            <a:r>
              <a:rPr lang="zh-CN" altLang="en-US" sz="2200" b="1" dirty="0" smtClean="0">
                <a:latin typeface="宋体" panose="02010600030101010101" pitchFamily="2" charset="-122"/>
                <a:ea typeface="宋体" panose="02010600030101010101" pitchFamily="2" charset="-122"/>
              </a:rPr>
              <a:t>例如「</a:t>
            </a:r>
            <a:r>
              <a:rPr lang="en-US" altLang="zh-CN" sz="2200" b="1" dirty="0" smtClean="0">
                <a:latin typeface="宋体" panose="02010600030101010101" pitchFamily="2" charset="-122"/>
                <a:ea typeface="宋体" panose="02010600030101010101" pitchFamily="2" charset="-122"/>
              </a:rPr>
              <a:t>6x</a:t>
            </a:r>
            <a:r>
              <a:rPr lang="zh-CN" altLang="en-US" sz="2200" b="1" dirty="0">
                <a:latin typeface="宋体" panose="02010600030101010101" pitchFamily="2" charset="-122"/>
                <a:ea typeface="宋体" panose="02010600030101010101" pitchFamily="2" charset="-122"/>
              </a:rPr>
              <a:t>」表示删除光标所在</a:t>
            </a:r>
            <a:r>
              <a:rPr lang="zh-CN" altLang="en-US" sz="2200" b="1" dirty="0" smtClean="0">
                <a:latin typeface="宋体" panose="02010600030101010101" pitchFamily="2" charset="-122"/>
                <a:ea typeface="宋体" panose="02010600030101010101" pitchFamily="2" charset="-122"/>
              </a:rPr>
              <a:t>位置</a:t>
            </a:r>
            <a:r>
              <a:rPr lang="en-US" altLang="zh-CN" sz="2200" b="1" dirty="0" smtClean="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后面</a:t>
            </a:r>
            <a:r>
              <a:rPr lang="en-US" altLang="zh-CN" sz="2200" b="1" dirty="0">
                <a:latin typeface="宋体" panose="02010600030101010101" pitchFamily="2" charset="-122"/>
                <a:ea typeface="宋体" panose="02010600030101010101" pitchFamily="2" charset="-122"/>
              </a:rPr>
              <a:t>"6</a:t>
            </a:r>
            <a:r>
              <a:rPr lang="zh-CN" altLang="en-US" sz="2200" b="1" dirty="0">
                <a:latin typeface="宋体" panose="02010600030101010101" pitchFamily="2" charset="-122"/>
                <a:ea typeface="宋体" panose="02010600030101010101" pitchFamily="2" charset="-122"/>
              </a:rPr>
              <a:t>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a:t>
            </a:r>
            <a:r>
              <a:rPr lang="zh-CN" altLang="en-US" sz="2200" b="1" dirty="0" smtClean="0">
                <a:latin typeface="宋体" panose="02010600030101010101" pitchFamily="2" charset="-122"/>
                <a:ea typeface="宋体" panose="02010600030101010101" pitchFamily="2" charset="-122"/>
              </a:rPr>
              <a:t>大写</a:t>
            </a:r>
            <a:r>
              <a:rPr lang="en-US" altLang="zh-CN" sz="2200" b="1" dirty="0" smtClean="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，每按一次，删除光标所在位置的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前面</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一个字符。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#X</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20X</a:t>
            </a:r>
            <a:r>
              <a:rPr lang="zh-CN" altLang="en-US" sz="2200" b="1" dirty="0">
                <a:latin typeface="宋体" panose="02010600030101010101" pitchFamily="2" charset="-122"/>
                <a:ea typeface="宋体" panose="02010600030101010101" pitchFamily="2" charset="-122"/>
              </a:rPr>
              <a:t>」表示删除光标所在位置的</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前面</a:t>
            </a:r>
            <a:r>
              <a:rPr lang="en-US" altLang="zh-CN" sz="2200" b="1" dirty="0">
                <a:latin typeface="宋体" panose="02010600030101010101" pitchFamily="2" charset="-122"/>
                <a:ea typeface="宋体" panose="02010600030101010101" pitchFamily="2" charset="-122"/>
              </a:rPr>
              <a:t>"20</a:t>
            </a:r>
            <a:r>
              <a:rPr lang="zh-CN" altLang="en-US" sz="2200" b="1" dirty="0">
                <a:latin typeface="宋体" panose="02010600030101010101" pitchFamily="2" charset="-122"/>
                <a:ea typeface="宋体" panose="02010600030101010101" pitchFamily="2" charset="-122"/>
              </a:rPr>
              <a:t>个字符。</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dd</a:t>
            </a:r>
            <a:r>
              <a:rPr lang="zh-CN" altLang="en-US" sz="2200" b="1" dirty="0">
                <a:latin typeface="宋体" panose="02010600030101010101" pitchFamily="2" charset="-122"/>
                <a:ea typeface="宋体" panose="02010600030101010101" pitchFamily="2" charset="-122"/>
              </a:rPr>
              <a:t>」：删除光标所在行。</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dd</a:t>
            </a:r>
            <a:r>
              <a:rPr lang="zh-CN" altLang="en-US" sz="2200" b="1" dirty="0">
                <a:latin typeface="宋体" panose="02010600030101010101" pitchFamily="2" charset="-122"/>
                <a:ea typeface="宋体" panose="02010600030101010101" pitchFamily="2" charset="-122"/>
              </a:rPr>
              <a:t>」：从光标所在行开始删除</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行</a:t>
            </a:r>
          </a:p>
        </p:txBody>
      </p:sp>
      <p:sp>
        <p:nvSpPr>
          <p:cNvPr id="4" name="矩形 3"/>
          <p:cNvSpPr/>
          <p:nvPr/>
        </p:nvSpPr>
        <p:spPr>
          <a:xfrm>
            <a:off x="304801" y="3733799"/>
            <a:ext cx="8686799" cy="2781967"/>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复制</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yw</a:t>
            </a:r>
            <a:r>
              <a:rPr lang="zh-CN" altLang="en-US" sz="2200" b="1" dirty="0">
                <a:latin typeface="宋体" panose="02010600030101010101" pitchFamily="2" charset="-122"/>
                <a:ea typeface="宋体" panose="02010600030101010101" pitchFamily="2" charset="-122"/>
              </a:rPr>
              <a:t>」：将光标所在之处到字尾的字符复制到缓冲区中。</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yw</a:t>
            </a:r>
            <a:r>
              <a:rPr lang="zh-CN" altLang="en-US" sz="2200" b="1" dirty="0">
                <a:latin typeface="宋体" panose="02010600030101010101" pitchFamily="2" charset="-122"/>
                <a:ea typeface="宋体" panose="02010600030101010101" pitchFamily="2" charset="-122"/>
              </a:rPr>
              <a:t>」：复制</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个字到缓冲区</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yy</a:t>
            </a:r>
            <a:r>
              <a:rPr lang="zh-CN" altLang="en-US" sz="2200" b="1" dirty="0">
                <a:latin typeface="宋体" panose="02010600030101010101" pitchFamily="2" charset="-122"/>
                <a:ea typeface="宋体" panose="02010600030101010101" pitchFamily="2" charset="-122"/>
              </a:rPr>
              <a:t>」：复制光标所在行到缓冲区。</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en-US" altLang="zh-CN" sz="2200" b="1" dirty="0" err="1">
                <a:latin typeface="宋体" panose="02010600030101010101" pitchFamily="2" charset="-122"/>
                <a:ea typeface="宋体" panose="02010600030101010101" pitchFamily="2" charset="-122"/>
              </a:rPr>
              <a:t>yy</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6yy</a:t>
            </a:r>
            <a:r>
              <a:rPr lang="zh-CN" altLang="en-US" sz="2200" b="1" dirty="0">
                <a:latin typeface="宋体" panose="02010600030101010101" pitchFamily="2" charset="-122"/>
                <a:ea typeface="宋体" panose="02010600030101010101" pitchFamily="2" charset="-122"/>
              </a:rPr>
              <a:t>」表示拷贝从光标所在的该行</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往下数</a:t>
            </a:r>
            <a:r>
              <a:rPr lang="en-US" altLang="zh-CN" sz="2200" b="1" dirty="0">
                <a:latin typeface="宋体" panose="02010600030101010101" pitchFamily="2" charset="-122"/>
                <a:ea typeface="宋体" panose="02010600030101010101" pitchFamily="2" charset="-122"/>
              </a:rPr>
              <a:t>"6</a:t>
            </a:r>
            <a:r>
              <a:rPr lang="zh-CN" altLang="en-US" sz="2200" b="1" dirty="0">
                <a:latin typeface="宋体" panose="02010600030101010101" pitchFamily="2" charset="-122"/>
                <a:ea typeface="宋体" panose="02010600030101010101" pitchFamily="2" charset="-122"/>
              </a:rPr>
              <a:t>行文字。</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p</a:t>
            </a:r>
            <a:r>
              <a:rPr lang="zh-CN" altLang="en-US" sz="2200" b="1" dirty="0">
                <a:latin typeface="宋体" panose="02010600030101010101" pitchFamily="2" charset="-122"/>
                <a:ea typeface="宋体" panose="02010600030101010101" pitchFamily="2" charset="-122"/>
              </a:rPr>
              <a:t>」：将缓冲区内的字符贴到光标所在位置。注意：所有与</a:t>
            </a:r>
            <a:r>
              <a:rPr lang="en-US" altLang="zh-CN" sz="2200" b="1" dirty="0">
                <a:latin typeface="宋体" panose="02010600030101010101" pitchFamily="2" charset="-122"/>
                <a:ea typeface="宋体" panose="02010600030101010101" pitchFamily="2" charset="-122"/>
              </a:rPr>
              <a:t>"y"</a:t>
            </a:r>
            <a:r>
              <a:rPr lang="zh-CN" altLang="en-US" sz="2200" b="1" dirty="0">
                <a:latin typeface="宋体" panose="02010600030101010101" pitchFamily="2" charset="-122"/>
                <a:ea typeface="宋体" panose="02010600030101010101" pitchFamily="2" charset="-122"/>
              </a:rPr>
              <a:t>有关的复制命令都必须与</a:t>
            </a:r>
            <a:r>
              <a:rPr lang="en-US" altLang="zh-CN" sz="2200" b="1" dirty="0">
                <a:latin typeface="宋体" panose="02010600030101010101" pitchFamily="2" charset="-122"/>
                <a:ea typeface="宋体" panose="02010600030101010101" pitchFamily="2" charset="-122"/>
              </a:rPr>
              <a:t>"p"</a:t>
            </a:r>
            <a:r>
              <a:rPr lang="zh-CN" altLang="en-US" sz="2200" b="1" dirty="0">
                <a:latin typeface="宋体" panose="02010600030101010101" pitchFamily="2" charset="-122"/>
                <a:ea typeface="宋体" panose="02010600030101010101" pitchFamily="2" charset="-122"/>
              </a:rPr>
              <a:t>配合才能完成复制与粘贴功能。</a:t>
            </a:r>
          </a:p>
        </p:txBody>
      </p:sp>
      <p:sp>
        <p:nvSpPr>
          <p:cNvPr id="5" name="TextBox 4"/>
          <p:cNvSpPr txBox="1"/>
          <p:nvPr/>
        </p:nvSpPr>
        <p:spPr>
          <a:xfrm>
            <a:off x="680085" y="299720"/>
            <a:ext cx="4893310" cy="564515"/>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970992"/>
            <a:ext cx="8382000" cy="5151846"/>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替换</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r</a:t>
            </a:r>
            <a:r>
              <a:rPr lang="zh-CN" altLang="en-US" sz="2200" b="1" dirty="0">
                <a:latin typeface="宋体" panose="02010600030101010101" pitchFamily="2" charset="-122"/>
                <a:ea typeface="宋体" panose="02010600030101010101" pitchFamily="2" charset="-122"/>
              </a:rPr>
              <a:t>」：替换光标所在处的字符。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R</a:t>
            </a:r>
            <a:r>
              <a:rPr lang="zh-CN" altLang="en-US" sz="2200" b="1" dirty="0">
                <a:latin typeface="宋体" panose="02010600030101010101" pitchFamily="2" charset="-122"/>
                <a:ea typeface="宋体" panose="02010600030101010101" pitchFamily="2" charset="-122"/>
              </a:rPr>
              <a:t>」：替换光标所到之处的字符，直到按下「</a:t>
            </a:r>
            <a:r>
              <a:rPr lang="en-US" altLang="zh-CN" sz="2200" b="1" dirty="0">
                <a:latin typeface="宋体" panose="02010600030101010101" pitchFamily="2" charset="-122"/>
                <a:ea typeface="宋体" panose="02010600030101010101" pitchFamily="2" charset="-122"/>
              </a:rPr>
              <a:t>ESC</a:t>
            </a:r>
            <a:r>
              <a:rPr lang="zh-CN" altLang="en-US" sz="2200" b="1" dirty="0">
                <a:latin typeface="宋体" panose="02010600030101010101" pitchFamily="2" charset="-122"/>
                <a:ea typeface="宋体" panose="02010600030101010101" pitchFamily="2" charset="-122"/>
              </a:rPr>
              <a:t>」键为止。</a:t>
            </a:r>
            <a:endParaRPr lang="en-US" altLang="zh-CN" sz="2200" b="1" dirty="0">
              <a:latin typeface="宋体" panose="02010600030101010101" pitchFamily="2" charset="-122"/>
              <a:ea typeface="宋体" panose="02010600030101010101" pitchFamily="2" charset="-122"/>
            </a:endParaRPr>
          </a:p>
          <a:p>
            <a:pPr algn="l"/>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恢复上一次操作</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」：如果您误执行一个命令，可以马上按下「</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」，回到上一个操作。按多次</a:t>
            </a:r>
            <a:r>
              <a:rPr lang="en-US" altLang="zh-CN" sz="2200" b="1" dirty="0">
                <a:latin typeface="宋体" panose="02010600030101010101" pitchFamily="2" charset="-122"/>
                <a:ea typeface="宋体" panose="02010600030101010101" pitchFamily="2" charset="-122"/>
              </a:rPr>
              <a:t>"u"</a:t>
            </a:r>
            <a:r>
              <a:rPr lang="zh-CN" altLang="en-US" sz="2200" b="1" dirty="0">
                <a:latin typeface="宋体" panose="02010600030101010101" pitchFamily="2" charset="-122"/>
                <a:ea typeface="宋体" panose="02010600030101010101" pitchFamily="2" charset="-122"/>
              </a:rPr>
              <a:t>可以执行多次回复。</a:t>
            </a:r>
          </a:p>
          <a:p>
            <a:pPr algn="l"/>
            <a:r>
              <a:rPr lang="zh-CN" altLang="en-US" sz="2200" b="1" dirty="0">
                <a:latin typeface="宋体" panose="02010600030101010101" pitchFamily="2" charset="-122"/>
                <a:ea typeface="宋体" panose="02010600030101010101" pitchFamily="2" charset="-122"/>
              </a:rPr>
              <a:t> </a:t>
            </a:r>
          </a:p>
          <a:p>
            <a:pPr algn="l"/>
            <a:r>
              <a:rPr lang="zh-CN" altLang="en-US" sz="2200" b="1" dirty="0">
                <a:latin typeface="宋体" panose="02010600030101010101" pitchFamily="2" charset="-122"/>
                <a:ea typeface="宋体" panose="02010600030101010101" pitchFamily="2" charset="-122"/>
              </a:rPr>
              <a:t>更改</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cw</a:t>
            </a:r>
            <a:r>
              <a:rPr lang="zh-CN" altLang="en-US" sz="2200" b="1" dirty="0">
                <a:latin typeface="宋体" panose="02010600030101010101" pitchFamily="2" charset="-122"/>
                <a:ea typeface="宋体" panose="02010600030101010101" pitchFamily="2" charset="-122"/>
              </a:rPr>
              <a:t>」：更改光标所在处的字到字尾处</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c#w</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c3w</a:t>
            </a:r>
            <a:r>
              <a:rPr lang="zh-CN" altLang="en-US" sz="2200" b="1" dirty="0">
                <a:latin typeface="宋体" panose="02010600030101010101" pitchFamily="2" charset="-122"/>
                <a:ea typeface="宋体" panose="02010600030101010101" pitchFamily="2" charset="-122"/>
              </a:rPr>
              <a:t>」表示更改</a:t>
            </a:r>
            <a:r>
              <a:rPr lang="en-US" altLang="zh-CN" sz="2200" b="1" dirty="0">
                <a:latin typeface="宋体" panose="02010600030101010101" pitchFamily="2" charset="-122"/>
                <a:ea typeface="宋体" panose="02010600030101010101" pitchFamily="2" charset="-122"/>
              </a:rPr>
              <a:t>3</a:t>
            </a:r>
            <a:r>
              <a:rPr lang="zh-CN" altLang="en-US" sz="2200" b="1" dirty="0">
                <a:latin typeface="宋体" panose="02010600030101010101" pitchFamily="2" charset="-122"/>
                <a:ea typeface="宋体" panose="02010600030101010101" pitchFamily="2" charset="-122"/>
              </a:rPr>
              <a:t>个字</a:t>
            </a:r>
          </a:p>
          <a:p>
            <a:pPr algn="l"/>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跳至指定的行</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ctrl</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g</a:t>
            </a:r>
            <a:r>
              <a:rPr lang="zh-CN" altLang="en-US" sz="2200" b="1" dirty="0">
                <a:latin typeface="宋体" panose="02010600030101010101" pitchFamily="2" charset="-122"/>
                <a:ea typeface="宋体" panose="02010600030101010101" pitchFamily="2" charset="-122"/>
              </a:rPr>
              <a:t>」列出光标所在行的行号。</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#G</a:t>
            </a:r>
            <a:r>
              <a:rPr lang="zh-CN" altLang="en-US" sz="2200" b="1" dirty="0">
                <a:latin typeface="宋体" panose="02010600030101010101" pitchFamily="2" charset="-122"/>
                <a:ea typeface="宋体" panose="02010600030101010101" pitchFamily="2" charset="-122"/>
              </a:rPr>
              <a:t>」：例如，「</a:t>
            </a:r>
            <a:r>
              <a:rPr lang="en-US" altLang="zh-CN" sz="2200" b="1" dirty="0">
                <a:latin typeface="宋体" panose="02010600030101010101" pitchFamily="2" charset="-122"/>
                <a:ea typeface="宋体" panose="02010600030101010101" pitchFamily="2" charset="-122"/>
              </a:rPr>
              <a:t>15G</a:t>
            </a:r>
            <a:r>
              <a:rPr lang="zh-CN" altLang="en-US" sz="2200" b="1" dirty="0">
                <a:latin typeface="宋体" panose="02010600030101010101" pitchFamily="2" charset="-122"/>
                <a:ea typeface="宋体" panose="02010600030101010101" pitchFamily="2" charset="-122"/>
              </a:rPr>
              <a:t>」，表示移动光标至文章的第</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行行首。</a:t>
            </a:r>
          </a:p>
        </p:txBody>
      </p:sp>
      <p:sp>
        <p:nvSpPr>
          <p:cNvPr id="5" name="TextBox 4"/>
          <p:cNvSpPr txBox="1"/>
          <p:nvPr/>
        </p:nvSpPr>
        <p:spPr>
          <a:xfrm>
            <a:off x="680085" y="299720"/>
            <a:ext cx="5036185" cy="564515"/>
          </a:xfrm>
          <a:prstGeom prst="rect">
            <a:avLst/>
          </a:prstGeom>
          <a:noFill/>
        </p:spPr>
        <p:txBody>
          <a:bodyPr wrap="square" lIns="72823" tIns="36411" rIns="72823" bIns="36411" rtlCol="0">
            <a:spAutoFit/>
          </a:bodyPr>
          <a:lstStyle/>
          <a:p>
            <a:r>
              <a:rPr lang="en-US" altLang="zh-CN" sz="3200" dirty="0">
                <a:latin typeface="+mj-ea"/>
                <a:cs typeface="Arial" panose="020B0604020202020204" pitchFamily="34" charset="0"/>
              </a:rPr>
              <a:t>Vi</a:t>
            </a:r>
            <a:r>
              <a:rPr lang="zh-CN" altLang="en-US" sz="3200" dirty="0">
                <a:latin typeface="+mj-ea"/>
                <a:cs typeface="Arial" panose="020B0604020202020204" pitchFamily="34" charset="0"/>
              </a:rPr>
              <a:t>的功能键（命令行模式）</a:t>
            </a:r>
            <a:endParaRPr lang="en-US" altLang="zh-CN" sz="3200" dirty="0">
              <a:latin typeface="+mj-ea"/>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424624"/>
            <a:ext cx="5872832" cy="565976"/>
          </a:xfrm>
          <a:prstGeom prst="rect">
            <a:avLst/>
          </a:prstGeom>
          <a:noFill/>
        </p:spPr>
        <p:txBody>
          <a:bodyPr wrap="square" lIns="72823" tIns="36411" rIns="72823" bIns="36411" rtlCol="0">
            <a:spAutoFit/>
          </a:bodyPr>
          <a:lstStyle/>
          <a:p>
            <a:r>
              <a:rPr lang="en-US" altLang="zh-CN" sz="3200" dirty="0">
                <a:latin typeface="宋体" panose="02010600030101010101" pitchFamily="2" charset="-122"/>
                <a:ea typeface="宋体" panose="02010600030101010101" pitchFamily="2" charset="-122"/>
              </a:rPr>
              <a:t>Last line mode</a:t>
            </a:r>
            <a:r>
              <a:rPr lang="zh-CN" altLang="en-US" sz="3200" dirty="0">
                <a:latin typeface="宋体" panose="02010600030101010101" pitchFamily="2" charset="-122"/>
                <a:ea typeface="宋体" panose="02010600030101010101" pitchFamily="2" charset="-122"/>
              </a:rPr>
              <a:t>下命令简介</a:t>
            </a:r>
          </a:p>
        </p:txBody>
      </p:sp>
      <p:sp>
        <p:nvSpPr>
          <p:cNvPr id="2" name="矩形 1"/>
          <p:cNvSpPr/>
          <p:nvPr/>
        </p:nvSpPr>
        <p:spPr>
          <a:xfrm>
            <a:off x="228600" y="1107548"/>
            <a:ext cx="8915400" cy="5490401"/>
          </a:xfrm>
          <a:prstGeom prst="rect">
            <a:avLst/>
          </a:prstGeom>
        </p:spPr>
        <p:txBody>
          <a:bodyPr wrap="square" lIns="72823" tIns="36411" rIns="72823" bIns="36411">
            <a:spAutoFit/>
          </a:bodyPr>
          <a:lstStyle/>
          <a:p>
            <a:pPr algn="l"/>
            <a:r>
              <a:rPr lang="zh-CN" altLang="en-US" sz="2200" b="1" dirty="0">
                <a:latin typeface="宋体" panose="02010600030101010101" pitchFamily="2" charset="-122"/>
                <a:ea typeface="宋体" panose="02010600030101010101" pitchFamily="2" charset="-122"/>
              </a:rPr>
              <a:t>在使用「</a:t>
            </a:r>
            <a:r>
              <a:rPr lang="en-US" altLang="zh-CN" sz="2200" b="1" dirty="0">
                <a:latin typeface="宋体" panose="02010600030101010101" pitchFamily="2" charset="-122"/>
                <a:ea typeface="宋体" panose="02010600030101010101" pitchFamily="2" charset="-122"/>
              </a:rPr>
              <a:t>last line mode</a:t>
            </a:r>
            <a:r>
              <a:rPr lang="zh-CN" altLang="en-US" sz="2200" b="1" dirty="0">
                <a:latin typeface="宋体" panose="02010600030101010101" pitchFamily="2" charset="-122"/>
                <a:ea typeface="宋体" panose="02010600030101010101" pitchFamily="2" charset="-122"/>
              </a:rPr>
              <a:t>」之前，请记住先按「</a:t>
            </a:r>
            <a:r>
              <a:rPr lang="en-US" altLang="zh-CN" sz="2200" b="1" dirty="0">
                <a:latin typeface="宋体" panose="02010600030101010101" pitchFamily="2" charset="-122"/>
                <a:ea typeface="宋体" panose="02010600030101010101" pitchFamily="2" charset="-122"/>
              </a:rPr>
              <a:t>ESC</a:t>
            </a:r>
            <a:r>
              <a:rPr lang="zh-CN" altLang="en-US" sz="2200" b="1" dirty="0">
                <a:latin typeface="宋体" panose="02010600030101010101" pitchFamily="2" charset="-122"/>
                <a:ea typeface="宋体" panose="02010600030101010101" pitchFamily="2" charset="-122"/>
              </a:rPr>
              <a:t>」键确定您已经处于「</a:t>
            </a:r>
            <a:r>
              <a:rPr lang="en-US" altLang="zh-CN" sz="2200" b="1" dirty="0">
                <a:latin typeface="宋体" panose="02010600030101010101" pitchFamily="2" charset="-122"/>
                <a:ea typeface="宋体" panose="02010600030101010101" pitchFamily="2" charset="-122"/>
              </a:rPr>
              <a:t>command mode</a:t>
            </a:r>
            <a:r>
              <a:rPr lang="zh-CN" altLang="en-US" sz="2200" b="1" dirty="0">
                <a:latin typeface="宋体" panose="02010600030101010101" pitchFamily="2" charset="-122"/>
                <a:ea typeface="宋体" panose="02010600030101010101" pitchFamily="2" charset="-122"/>
              </a:rPr>
              <a:t>」下后，再按「：」冒号即可进入「</a:t>
            </a:r>
            <a:r>
              <a:rPr lang="en-US" altLang="zh-CN" sz="2200" b="1" dirty="0">
                <a:latin typeface="宋体" panose="02010600030101010101" pitchFamily="2" charset="-122"/>
                <a:ea typeface="宋体" panose="02010600030101010101" pitchFamily="2" charset="-122"/>
              </a:rPr>
              <a:t>last line mode</a:t>
            </a:r>
            <a:r>
              <a:rPr lang="zh-CN" altLang="en-US" sz="2200" b="1" dirty="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algn="l"/>
            <a:endParaRPr lang="zh-CN" altLang="en-US" sz="2200" b="1" dirty="0">
              <a:latin typeface="宋体" panose="02010600030101010101" pitchFamily="2" charset="-122"/>
              <a:ea typeface="宋体" panose="02010600030101010101" pitchFamily="2" charset="-122"/>
            </a:endParaRPr>
          </a:p>
          <a:p>
            <a:pPr algn="l"/>
            <a:r>
              <a:rPr lang="en-US" altLang="zh-CN" sz="2200" b="1" dirty="0">
                <a:latin typeface="宋体" panose="02010600030101010101" pitchFamily="2" charset="-122"/>
                <a:ea typeface="宋体" panose="02010600030101010101" pitchFamily="2" charset="-122"/>
              </a:rPr>
              <a:t>1) </a:t>
            </a:r>
            <a:r>
              <a:rPr lang="zh-CN" altLang="en-US" sz="2200" b="1" dirty="0">
                <a:latin typeface="宋体" panose="02010600030101010101" pitchFamily="2" charset="-122"/>
                <a:ea typeface="宋体" panose="02010600030101010101" pitchFamily="2" charset="-122"/>
              </a:rPr>
              <a:t>列出行号</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set nu</a:t>
            </a:r>
            <a:r>
              <a:rPr lang="zh-CN" altLang="en-US" sz="2200" b="1" dirty="0">
                <a:latin typeface="宋体" panose="02010600030101010101" pitchFamily="2" charset="-122"/>
                <a:ea typeface="宋体" panose="02010600030101010101" pitchFamily="2" charset="-122"/>
              </a:rPr>
              <a:t>」：输入「</a:t>
            </a:r>
            <a:r>
              <a:rPr lang="en-US" altLang="zh-CN" sz="2200" b="1" dirty="0">
                <a:latin typeface="宋体" panose="02010600030101010101" pitchFamily="2" charset="-122"/>
                <a:ea typeface="宋体" panose="02010600030101010101" pitchFamily="2" charset="-122"/>
              </a:rPr>
              <a:t>set nu</a:t>
            </a:r>
            <a:r>
              <a:rPr lang="zh-CN" altLang="en-US" sz="2200" b="1" dirty="0">
                <a:latin typeface="宋体" panose="02010600030101010101" pitchFamily="2" charset="-122"/>
                <a:ea typeface="宋体" panose="02010600030101010101" pitchFamily="2" charset="-122"/>
              </a:rPr>
              <a:t>」后，会在文件中的每一行前面列出行号。</a:t>
            </a:r>
          </a:p>
          <a:p>
            <a:pPr algn="l"/>
            <a:r>
              <a:rPr lang="en-US" altLang="zh-CN" sz="2200" b="1" dirty="0">
                <a:latin typeface="宋体" panose="02010600030101010101" pitchFamily="2" charset="-122"/>
                <a:ea typeface="宋体" panose="02010600030101010101" pitchFamily="2" charset="-122"/>
              </a:rPr>
              <a:t>2) </a:t>
            </a:r>
            <a:r>
              <a:rPr lang="zh-CN" altLang="en-US" sz="2200" b="1" dirty="0">
                <a:latin typeface="宋体" panose="02010600030101010101" pitchFamily="2" charset="-122"/>
                <a:ea typeface="宋体" panose="02010600030101010101" pitchFamily="2" charset="-122"/>
              </a:rPr>
              <a:t>跳到文件中的某一行</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」号表示一个数字，在冒号后输入一个数字，再按回车键就会跳到该行了，如输入数字</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，再回车，就会跳到文章的第</a:t>
            </a:r>
            <a:r>
              <a:rPr lang="en-US" altLang="zh-CN" sz="2200" b="1" dirty="0">
                <a:latin typeface="宋体" panose="02010600030101010101" pitchFamily="2" charset="-122"/>
                <a:ea typeface="宋体" panose="02010600030101010101" pitchFamily="2" charset="-122"/>
              </a:rPr>
              <a:t>15</a:t>
            </a:r>
            <a:r>
              <a:rPr lang="zh-CN" altLang="en-US" sz="2200" b="1" dirty="0">
                <a:latin typeface="宋体" panose="02010600030101010101" pitchFamily="2" charset="-122"/>
                <a:ea typeface="宋体" panose="02010600030101010101" pitchFamily="2" charset="-122"/>
              </a:rPr>
              <a:t>行。</a:t>
            </a:r>
          </a:p>
          <a:p>
            <a:pPr algn="l"/>
            <a:r>
              <a:rPr lang="en-US" altLang="zh-CN" sz="2200" b="1" dirty="0">
                <a:latin typeface="宋体" panose="02010600030101010101" pitchFamily="2" charset="-122"/>
                <a:ea typeface="宋体" panose="02010600030101010101" pitchFamily="2" charset="-122"/>
              </a:rPr>
              <a:t>3) </a:t>
            </a:r>
            <a:r>
              <a:rPr lang="zh-CN" altLang="en-US" sz="2200" b="1" dirty="0">
                <a:latin typeface="宋体" panose="02010600030101010101" pitchFamily="2" charset="-122"/>
                <a:ea typeface="宋体" panose="02010600030101010101" pitchFamily="2" charset="-122"/>
              </a:rPr>
              <a:t>查找字符</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关键字」：先按「</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」键，再输入您想寻找的字符，如果第一次找的关键字不是您想要的，可以一直按「</a:t>
            </a:r>
            <a:r>
              <a:rPr lang="en-US" altLang="zh-CN" sz="2200" b="1" dirty="0">
                <a:latin typeface="宋体" panose="02010600030101010101" pitchFamily="2" charset="-122"/>
                <a:ea typeface="宋体" panose="02010600030101010101" pitchFamily="2" charset="-122"/>
              </a:rPr>
              <a:t>n</a:t>
            </a:r>
            <a:r>
              <a:rPr lang="zh-CN" altLang="en-US" sz="2200" b="1" dirty="0">
                <a:latin typeface="宋体" panose="02010600030101010101" pitchFamily="2" charset="-122"/>
                <a:ea typeface="宋体" panose="02010600030101010101" pitchFamily="2" charset="-122"/>
              </a:rPr>
              <a:t>」会往后寻找到您要的关键字为止。</a:t>
            </a:r>
            <a:endParaRPr lang="en-US" altLang="zh-CN" sz="2200" b="1" dirty="0">
              <a:latin typeface="宋体" panose="02010600030101010101" pitchFamily="2" charset="-122"/>
              <a:ea typeface="宋体" panose="02010600030101010101" pitchFamily="2" charset="-122"/>
            </a:endParaRPr>
          </a:p>
          <a:p>
            <a:pPr algn="l"/>
            <a:r>
              <a:rPr lang="zh-CN" altLang="en-US" sz="2200" b="1" dirty="0">
                <a:latin typeface="宋体" panose="02010600030101010101" pitchFamily="2" charset="-122"/>
                <a:ea typeface="宋体" panose="02010600030101010101" pitchFamily="2" charset="-122"/>
              </a:rPr>
              <a:t>「</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关键字」：先按「</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」键，再输入您想寻找的字符，如果第一次找的关键字不是您想要的，可以一直按「</a:t>
            </a:r>
            <a:r>
              <a:rPr lang="en-US" altLang="zh-CN" sz="2200" b="1" dirty="0">
                <a:latin typeface="宋体" panose="02010600030101010101" pitchFamily="2" charset="-122"/>
                <a:ea typeface="宋体" panose="02010600030101010101" pitchFamily="2" charset="-122"/>
              </a:rPr>
              <a:t>n</a:t>
            </a:r>
            <a:r>
              <a:rPr lang="zh-CN" altLang="en-US" sz="2200" b="1" dirty="0">
                <a:latin typeface="宋体" panose="02010600030101010101" pitchFamily="2" charset="-122"/>
                <a:ea typeface="宋体" panose="02010600030101010101" pitchFamily="2" charset="-122"/>
              </a:rPr>
              <a:t>」会往前寻找到您要的关键字为止。</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368" y="299774"/>
            <a:ext cx="6025232" cy="565976"/>
          </a:xfrm>
          <a:prstGeom prst="rect">
            <a:avLst/>
          </a:prstGeom>
          <a:noFill/>
        </p:spPr>
        <p:txBody>
          <a:bodyPr wrap="square" lIns="72823" tIns="36411" rIns="72823" bIns="36411" rtlCol="0">
            <a:spAutoFit/>
          </a:bodyPr>
          <a:lstStyle/>
          <a:p>
            <a:r>
              <a:rPr lang="en-US" altLang="zh-CN" sz="3200" dirty="0">
                <a:latin typeface="宋体" panose="02010600030101010101" pitchFamily="2" charset="-122"/>
                <a:ea typeface="宋体" panose="02010600030101010101" pitchFamily="2" charset="-122"/>
              </a:rPr>
              <a:t>Last line mode</a:t>
            </a:r>
            <a:r>
              <a:rPr lang="zh-CN" altLang="en-US" sz="3200" dirty="0">
                <a:latin typeface="宋体" panose="02010600030101010101" pitchFamily="2" charset="-122"/>
                <a:ea typeface="宋体" panose="02010600030101010101" pitchFamily="2" charset="-122"/>
              </a:rPr>
              <a:t>下命令简介</a:t>
            </a:r>
          </a:p>
        </p:txBody>
      </p:sp>
      <p:sp>
        <p:nvSpPr>
          <p:cNvPr id="5" name="矩形 4"/>
          <p:cNvSpPr/>
          <p:nvPr/>
        </p:nvSpPr>
        <p:spPr>
          <a:xfrm>
            <a:off x="782780" y="1299714"/>
            <a:ext cx="7527236" cy="2443413"/>
          </a:xfrm>
          <a:prstGeom prst="rect">
            <a:avLst/>
          </a:prstGeom>
        </p:spPr>
        <p:txBody>
          <a:bodyPr wrap="square" lIns="72823" tIns="36411" rIns="72823" bIns="36411">
            <a:spAutoFit/>
          </a:bodyPr>
          <a:lstStyle/>
          <a:p>
            <a:pPr algn="l"/>
            <a:r>
              <a:rPr lang="en-US" altLang="zh-CN" sz="2200" b="1" dirty="0">
                <a:latin typeface="宋体" panose="02010600030101010101" pitchFamily="2" charset="-122"/>
                <a:ea typeface="宋体" panose="02010600030101010101" pitchFamily="2" charset="-122"/>
              </a:rPr>
              <a:t>4) </a:t>
            </a:r>
            <a:r>
              <a:rPr lang="zh-CN" altLang="en-US" sz="2200" b="1" dirty="0">
                <a:latin typeface="宋体" panose="02010600030101010101" pitchFamily="2" charset="-122"/>
                <a:ea typeface="宋体" panose="02010600030101010101" pitchFamily="2" charset="-122"/>
              </a:rPr>
              <a:t>保存文件</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」：在冒号输入字母「</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」就可以将文件保存起来。</a:t>
            </a:r>
          </a:p>
          <a:p>
            <a:pPr algn="l"/>
            <a:r>
              <a:rPr lang="en-US" altLang="zh-CN" sz="2200" b="1" dirty="0">
                <a:latin typeface="宋体" panose="02010600030101010101" pitchFamily="2" charset="-122"/>
                <a:ea typeface="宋体" panose="02010600030101010101" pitchFamily="2" charset="-122"/>
              </a:rPr>
              <a:t>5) </a:t>
            </a:r>
            <a:r>
              <a:rPr lang="zh-CN" altLang="en-US" sz="2200" b="1" dirty="0">
                <a:latin typeface="宋体" panose="02010600030101010101" pitchFamily="2" charset="-122"/>
                <a:ea typeface="宋体" panose="02010600030101010101" pitchFamily="2" charset="-122"/>
              </a:rPr>
              <a:t>离开</a:t>
            </a:r>
            <a:r>
              <a:rPr lang="en-US" altLang="zh-CN" sz="2200" b="1" dirty="0">
                <a:latin typeface="宋体" panose="02010600030101010101" pitchFamily="2" charset="-122"/>
                <a:ea typeface="宋体" panose="02010600030101010101" pitchFamily="2" charset="-122"/>
              </a:rPr>
              <a:t>vi</a:t>
            </a:r>
          </a:p>
          <a:p>
            <a:pPr algn="l"/>
            <a:r>
              <a:rPr lang="zh-CN" altLang="en-US" sz="2200" b="1" dirty="0">
                <a:latin typeface="宋体" panose="02010600030101010101" pitchFamily="2" charset="-122"/>
                <a:ea typeface="宋体" panose="02010600030101010101" pitchFamily="2" charset="-122"/>
              </a:rPr>
              <a:t>　「</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」：按「</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」就是退出，如果无法离开</a:t>
            </a:r>
            <a:r>
              <a:rPr lang="en-US" altLang="zh-CN" sz="2200" b="1" dirty="0">
                <a:latin typeface="宋体" panose="02010600030101010101" pitchFamily="2" charset="-122"/>
                <a:ea typeface="宋体" panose="02010600030101010101" pitchFamily="2" charset="-122"/>
              </a:rPr>
              <a:t>vi</a:t>
            </a:r>
            <a:r>
              <a:rPr lang="zh-CN" altLang="en-US" sz="2200" b="1" dirty="0">
                <a:latin typeface="宋体" panose="02010600030101010101" pitchFamily="2" charset="-122"/>
                <a:ea typeface="宋体" panose="02010600030101010101" pitchFamily="2" charset="-122"/>
              </a:rPr>
              <a:t>，可以在「</a:t>
            </a:r>
            <a:r>
              <a:rPr lang="en-US" altLang="zh-CN" sz="2200" b="1" dirty="0">
                <a:latin typeface="宋体" panose="02010600030101010101" pitchFamily="2" charset="-122"/>
                <a:ea typeface="宋体" panose="02010600030101010101" pitchFamily="2" charset="-122"/>
              </a:rPr>
              <a:t>q</a:t>
            </a:r>
            <a:r>
              <a:rPr lang="zh-CN" altLang="en-US" sz="2200" b="1" dirty="0">
                <a:latin typeface="宋体" panose="02010600030101010101" pitchFamily="2" charset="-122"/>
                <a:ea typeface="宋体" panose="02010600030101010101" pitchFamily="2" charset="-122"/>
              </a:rPr>
              <a:t>」后跟一个「</a:t>
            </a:r>
            <a:r>
              <a:rPr lang="en-US" altLang="zh-CN" sz="2200" b="1" dirty="0">
                <a:latin typeface="宋体" panose="02010600030101010101" pitchFamily="2" charset="-122"/>
                <a:ea typeface="宋体" panose="02010600030101010101" pitchFamily="2" charset="-122"/>
              </a:rPr>
              <a:t>!</a:t>
            </a:r>
            <a:r>
              <a:rPr lang="zh-CN" altLang="en-US" sz="2200" b="1" dirty="0">
                <a:latin typeface="宋体" panose="02010600030101010101" pitchFamily="2" charset="-122"/>
                <a:ea typeface="宋体" panose="02010600030101010101" pitchFamily="2" charset="-122"/>
              </a:rPr>
              <a:t>」强制离开</a:t>
            </a:r>
            <a:r>
              <a:rPr lang="en-US" altLang="zh-CN" sz="2200" b="1" dirty="0">
                <a:latin typeface="宋体" panose="02010600030101010101" pitchFamily="2" charset="-122"/>
                <a:ea typeface="宋体" panose="02010600030101010101" pitchFamily="2" charset="-122"/>
              </a:rPr>
              <a:t>vi</a:t>
            </a:r>
            <a:r>
              <a:rPr lang="zh-CN" altLang="en-US" sz="2200" b="1" dirty="0">
                <a:latin typeface="宋体" panose="02010600030101010101" pitchFamily="2" charset="-122"/>
                <a:ea typeface="宋体" panose="02010600030101010101" pitchFamily="2" charset="-122"/>
              </a:rPr>
              <a:t>。</a:t>
            </a:r>
          </a:p>
          <a:p>
            <a:pPr algn="l"/>
            <a:r>
              <a:rPr lang="zh-CN" altLang="en-US" sz="2200" b="1" dirty="0">
                <a:latin typeface="宋体" panose="02010600030101010101" pitchFamily="2" charset="-122"/>
                <a:ea typeface="宋体" panose="02010600030101010101" pitchFamily="2" charset="-122"/>
              </a:rPr>
              <a:t>　「</a:t>
            </a:r>
            <a:r>
              <a:rPr lang="en-US" altLang="zh-CN" sz="2200" b="1" dirty="0" err="1">
                <a:latin typeface="宋体" panose="02010600030101010101" pitchFamily="2" charset="-122"/>
                <a:ea typeface="宋体" panose="02010600030101010101" pitchFamily="2" charset="-122"/>
              </a:rPr>
              <a:t>qw</a:t>
            </a:r>
            <a:r>
              <a:rPr lang="zh-CN" altLang="en-US" sz="2200" b="1" dirty="0">
                <a:latin typeface="宋体" panose="02010600030101010101" pitchFamily="2" charset="-122"/>
                <a:ea typeface="宋体" panose="02010600030101010101" pitchFamily="2" charset="-122"/>
              </a:rPr>
              <a:t>」：一般建议离开时，搭配「</a:t>
            </a:r>
            <a:r>
              <a:rPr lang="en-US" altLang="zh-CN" sz="2200" b="1" dirty="0">
                <a:latin typeface="宋体" panose="02010600030101010101" pitchFamily="2" charset="-122"/>
                <a:ea typeface="宋体" panose="02010600030101010101" pitchFamily="2" charset="-122"/>
              </a:rPr>
              <a:t>w</a:t>
            </a:r>
            <a:r>
              <a:rPr lang="zh-CN" altLang="en-US" sz="2200" b="1" dirty="0">
                <a:latin typeface="宋体" panose="02010600030101010101" pitchFamily="2" charset="-122"/>
                <a:ea typeface="宋体" panose="02010600030101010101" pitchFamily="2" charset="-122"/>
              </a:rPr>
              <a:t>」一起使用，这样在退出的时候还可以保存文件。</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文件相关命令</a:t>
            </a:r>
          </a:p>
        </p:txBody>
      </p:sp>
      <p:sp>
        <p:nvSpPr>
          <p:cNvPr id="14339" name="Rectangle 3"/>
          <p:cNvSpPr>
            <a:spLocks noGrp="1" noChangeArrowheads="1"/>
          </p:cNvSpPr>
          <p:nvPr>
            <p:ph type="body" idx="1"/>
          </p:nvPr>
        </p:nvSpPr>
        <p:spPr>
          <a:xfrm>
            <a:off x="304800" y="1828800"/>
            <a:ext cx="8408988" cy="4291013"/>
          </a:xfrm>
        </p:spPr>
        <p:txBody>
          <a:bodyPr/>
          <a:lstStyle/>
          <a:p>
            <a:pPr eaLnBrk="1" hangingPunct="1">
              <a:buFont typeface="Wingdings" panose="05000000000000000000" pitchFamily="2" charset="2"/>
              <a:buChar char="l"/>
            </a:pPr>
            <a:r>
              <a:rPr lang="zh-CN" altLang="en-US" smtClean="0"/>
              <a:t>使用下表中的命令可以在</a:t>
            </a:r>
            <a:r>
              <a:rPr lang="en-US" altLang="zh-CN" smtClean="0"/>
              <a:t>Vi</a:t>
            </a:r>
            <a:r>
              <a:rPr lang="zh-CN" altLang="en-US" smtClean="0"/>
              <a:t>中进行文件相关的操作</a:t>
            </a:r>
          </a:p>
          <a:p>
            <a:pPr eaLnBrk="1" hangingPunct="1">
              <a:buFont typeface="Wingdings" panose="05000000000000000000" pitchFamily="2" charset="2"/>
              <a:buChar char="l"/>
            </a:pPr>
            <a:endParaRPr lang="en-US" altLang="zh-CN" smtClean="0"/>
          </a:p>
        </p:txBody>
      </p:sp>
      <p:pic>
        <p:nvPicPr>
          <p:cNvPr id="143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895600"/>
            <a:ext cx="6705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0368" y="1380660"/>
            <a:ext cx="7783265" cy="4136184"/>
          </a:xfrm>
          <a:prstGeom prst="rect">
            <a:avLst/>
          </a:prstGeom>
        </p:spPr>
        <p:txBody>
          <a:bodyPr wrap="square" lIns="72823" tIns="36411" rIns="72823" bIns="36411">
            <a:spAutoFit/>
          </a:bodyPr>
          <a:lstStyle/>
          <a:p>
            <a:pPr algn="l"/>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、用</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打开文件后，是处于「命令行模式（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）」，您要切换到「插入模式（</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）」才能够输入文字。切换方法：在「命令行模式（</a:t>
            </a:r>
            <a:r>
              <a:rPr lang="en-US" altLang="zh-CN" sz="2400" b="1" dirty="0">
                <a:latin typeface="宋体" panose="02010600030101010101" pitchFamily="2" charset="-122"/>
                <a:ea typeface="宋体" panose="02010600030101010101" pitchFamily="2" charset="-122"/>
              </a:rPr>
              <a:t>command mode</a:t>
            </a:r>
            <a:r>
              <a:rPr lang="zh-CN" altLang="en-US" sz="2400" b="1" dirty="0">
                <a:latin typeface="宋体" panose="02010600030101010101" pitchFamily="2" charset="-122"/>
                <a:ea typeface="宋体" panose="02010600030101010101" pitchFamily="2" charset="-122"/>
              </a:rPr>
              <a:t>）」下按一下字母「</a:t>
            </a:r>
            <a:r>
              <a:rPr lang="en-US" altLang="zh-CN" sz="2400" b="1" dirty="0">
                <a:latin typeface="宋体" panose="02010600030101010101" pitchFamily="2" charset="-122"/>
                <a:ea typeface="宋体" panose="02010600030101010101" pitchFamily="2" charset="-122"/>
              </a:rPr>
              <a:t>i</a:t>
            </a:r>
            <a:r>
              <a:rPr lang="zh-CN" altLang="en-US" sz="2400" b="1" dirty="0">
                <a:latin typeface="宋体" panose="02010600030101010101" pitchFamily="2" charset="-122"/>
                <a:ea typeface="宋体" panose="02010600030101010101" pitchFamily="2" charset="-122"/>
              </a:rPr>
              <a:t>」就可以进入「插入模式（</a:t>
            </a:r>
            <a:r>
              <a:rPr lang="en-US" altLang="zh-CN" sz="2400" b="1" dirty="0">
                <a:latin typeface="宋体" panose="02010600030101010101" pitchFamily="2" charset="-122"/>
                <a:ea typeface="宋体" panose="02010600030101010101" pitchFamily="2" charset="-122"/>
              </a:rPr>
              <a:t>Insert mode</a:t>
            </a:r>
            <a:r>
              <a:rPr lang="zh-CN" altLang="en-US" sz="2400" b="1" dirty="0">
                <a:latin typeface="宋体" panose="02010600030101010101" pitchFamily="2" charset="-122"/>
                <a:ea typeface="宋体" panose="02010600030101010101" pitchFamily="2" charset="-122"/>
              </a:rPr>
              <a:t>）」，这时候你就可以开始输入文字了。</a:t>
            </a:r>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r>
            <a:br>
              <a:rPr lang="zh-CN" altLang="en-US" sz="2400" b="1" dirty="0">
                <a:latin typeface="宋体" panose="02010600030101010101" pitchFamily="2" charset="-122"/>
                <a:ea typeface="宋体" panose="02010600030101010101" pitchFamily="2" charset="-122"/>
              </a:rPr>
            </a:b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、编辑好后，需从插入模式切换为命令行模式才能对文件进行保存，切换方法：按「</a:t>
            </a:r>
            <a:r>
              <a:rPr lang="en-US" altLang="zh-CN" sz="2400" b="1" dirty="0">
                <a:latin typeface="宋体" panose="02010600030101010101" pitchFamily="2" charset="-122"/>
                <a:ea typeface="宋体" panose="02010600030101010101" pitchFamily="2" charset="-122"/>
              </a:rPr>
              <a:t>ESC</a:t>
            </a:r>
            <a:r>
              <a:rPr lang="zh-CN" altLang="en-US" sz="2400" b="1" dirty="0">
                <a:latin typeface="宋体" panose="02010600030101010101" pitchFamily="2" charset="-122"/>
                <a:ea typeface="宋体" panose="02010600030101010101" pitchFamily="2" charset="-122"/>
              </a:rPr>
              <a:t>」键。</a:t>
            </a:r>
            <a:endParaRPr lang="en-US" altLang="zh-CN" sz="2400" b="1" dirty="0">
              <a:latin typeface="宋体" panose="02010600030101010101" pitchFamily="2" charset="-122"/>
              <a:ea typeface="宋体" panose="02010600030101010101" pitchFamily="2" charset="-122"/>
            </a:endParaRPr>
          </a:p>
          <a:p>
            <a:pPr algn="l"/>
            <a:r>
              <a:rPr lang="zh-CN" altLang="en-US" sz="2400" b="1" dirty="0">
                <a:latin typeface="宋体" panose="02010600030101010101" pitchFamily="2" charset="-122"/>
                <a:ea typeface="宋体" panose="02010600030101010101" pitchFamily="2" charset="-122"/>
              </a:rPr>
              <a:t/>
            </a:r>
            <a:br>
              <a:rPr lang="zh-CN" altLang="en-US" sz="2400" b="1" dirty="0">
                <a:latin typeface="宋体" panose="02010600030101010101" pitchFamily="2" charset="-122"/>
                <a:ea typeface="宋体" panose="02010600030101010101" pitchFamily="2" charset="-122"/>
              </a:rPr>
            </a:b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、保存并退出文件：在命令模式下输入</a:t>
            </a:r>
            <a:r>
              <a:rPr lang="en-US" altLang="zh-CN"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wq</a:t>
            </a:r>
            <a:r>
              <a:rPr lang="zh-CN" altLang="en-US" sz="2400" b="1" dirty="0">
                <a:latin typeface="宋体" panose="02010600030101010101" pitchFamily="2" charset="-122"/>
                <a:ea typeface="宋体" panose="02010600030101010101" pitchFamily="2" charset="-122"/>
              </a:rPr>
              <a:t>即可！（别忘了</a:t>
            </a:r>
            <a:r>
              <a:rPr lang="en-US" altLang="zh-CN" sz="2400" b="1" dirty="0" err="1">
                <a:latin typeface="宋体" panose="02010600030101010101" pitchFamily="2" charset="-122"/>
                <a:ea typeface="宋体" panose="02010600030101010101" pitchFamily="2" charset="-122"/>
              </a:rPr>
              <a:t>wq</a:t>
            </a:r>
            <a:r>
              <a:rPr lang="zh-CN" altLang="en-US" sz="2400" b="1" dirty="0">
                <a:latin typeface="宋体" panose="02010600030101010101" pitchFamily="2" charset="-122"/>
                <a:ea typeface="宋体" panose="02010600030101010101" pitchFamily="2" charset="-122"/>
              </a:rPr>
              <a:t>前面的</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  </a:t>
            </a:r>
            <a:r>
              <a:rPr lang="en-US" altLang="zh-CN" sz="2400" b="1" dirty="0" err="1">
                <a:latin typeface="宋体" panose="02010600030101010101" pitchFamily="2" charset="-122"/>
                <a:ea typeface="宋体" panose="02010600030101010101" pitchFamily="2" charset="-122"/>
              </a:rPr>
              <a:t>linux</a:t>
            </a:r>
            <a:r>
              <a:rPr lang="en-US" altLang="zh-CN" sz="2400" b="1" dirty="0">
                <a:latin typeface="宋体" panose="02010600030101010101" pitchFamily="2" charset="-122"/>
                <a:ea typeface="宋体" panose="02010600030101010101" pitchFamily="2" charset="-122"/>
              </a:rPr>
              <a:t>-Vi</a:t>
            </a:r>
            <a:r>
              <a:rPr lang="zh-CN" altLang="en-US" sz="2400" b="1" dirty="0">
                <a:latin typeface="宋体" panose="02010600030101010101" pitchFamily="2" charset="-122"/>
                <a:ea typeface="宋体" panose="02010600030101010101" pitchFamily="2" charset="-122"/>
              </a:rPr>
              <a:t>使用方法</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备查</a:t>
            </a:r>
            <a:r>
              <a:rPr lang="en-US" altLang="zh-CN" sz="2400" b="1" dirty="0">
                <a:latin typeface="宋体" panose="02010600030101010101" pitchFamily="2" charset="-122"/>
                <a:ea typeface="宋体" panose="02010600030101010101" pitchFamily="2" charset="-122"/>
              </a:rPr>
              <a:t>)</a:t>
            </a:r>
            <a:endParaRPr lang="zh-CN" altLang="en-US" sz="2400" b="1" dirty="0">
              <a:latin typeface="宋体" panose="02010600030101010101" pitchFamily="2" charset="-122"/>
              <a:ea typeface="宋体" panose="02010600030101010101" pitchFamily="2" charset="-122"/>
            </a:endParaRPr>
          </a:p>
        </p:txBody>
      </p:sp>
      <p:sp>
        <p:nvSpPr>
          <p:cNvPr id="3" name="TextBox 2"/>
          <p:cNvSpPr txBox="1"/>
          <p:nvPr/>
        </p:nvSpPr>
        <p:spPr>
          <a:xfrm>
            <a:off x="457200" y="299774"/>
            <a:ext cx="3561274" cy="565976"/>
          </a:xfrm>
          <a:prstGeom prst="rect">
            <a:avLst/>
          </a:prstGeom>
          <a:noFill/>
        </p:spPr>
        <p:txBody>
          <a:bodyPr wrap="square" lIns="72823" tIns="36411" rIns="72823" bIns="36411" rtlCol="0">
            <a:spAutoFit/>
          </a:bodyPr>
          <a:lstStyle/>
          <a:p>
            <a:r>
              <a:rPr lang="zh-CN" altLang="en-US" sz="3200" dirty="0">
                <a:latin typeface="宋体" panose="02010600030101010101" pitchFamily="2" charset="-122"/>
                <a:ea typeface="宋体" panose="02010600030101010101" pitchFamily="2" charset="-122"/>
              </a:rPr>
              <a:t>注意事项：</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zh-CN" altLang="en-US"/>
              <a:t>简介</a:t>
            </a:r>
          </a:p>
        </p:txBody>
      </p:sp>
      <p:sp>
        <p:nvSpPr>
          <p:cNvPr id="189443" name="Rectangle 3"/>
          <p:cNvSpPr>
            <a:spLocks noGrp="1" noChangeArrowheads="1"/>
          </p:cNvSpPr>
          <p:nvPr>
            <p:ph type="body" idx="1"/>
          </p:nvPr>
        </p:nvSpPr>
        <p:spPr/>
        <p:txBody>
          <a:bodyPr/>
          <a:lstStyle/>
          <a:p>
            <a:r>
              <a:rPr lang="en-US" altLang="zh-CN"/>
              <a:t>      GCC</a:t>
            </a:r>
            <a:r>
              <a:rPr lang="zh-CN" altLang="en-US"/>
              <a:t>编译器能将</a:t>
            </a:r>
            <a:r>
              <a:rPr lang="en-US" altLang="zh-CN"/>
              <a:t>C</a:t>
            </a:r>
            <a:r>
              <a:rPr lang="zh-CN" altLang="en-US"/>
              <a:t>、</a:t>
            </a:r>
            <a:r>
              <a:rPr lang="en-US" altLang="zh-CN"/>
              <a:t>C++</a:t>
            </a:r>
            <a:r>
              <a:rPr lang="zh-CN" altLang="en-US"/>
              <a:t>语言源程序、汇编程序</a:t>
            </a:r>
            <a:r>
              <a:rPr lang="zh-CN" altLang="en-US">
                <a:solidFill>
                  <a:srgbClr val="FF3300"/>
                </a:solidFill>
              </a:rPr>
              <a:t>编译、链接</a:t>
            </a:r>
            <a:r>
              <a:rPr lang="zh-CN" altLang="en-US"/>
              <a:t>成可执行文件。</a:t>
            </a:r>
            <a:r>
              <a:rPr lang="zh-CN" altLang="en-US">
                <a:solidFill>
                  <a:srgbClr val="FF3300"/>
                </a:solidFill>
              </a:rPr>
              <a:t>在</a:t>
            </a:r>
            <a:r>
              <a:rPr lang="en-US" altLang="zh-CN">
                <a:solidFill>
                  <a:srgbClr val="FF3300"/>
                </a:solidFill>
              </a:rPr>
              <a:t>Linux</a:t>
            </a:r>
            <a:r>
              <a:rPr lang="zh-CN" altLang="en-US">
                <a:solidFill>
                  <a:srgbClr val="FF3300"/>
                </a:solidFill>
              </a:rPr>
              <a:t>系统中，可执行文件没有统一的后缀，系统从文件的属性来区分可执行文件和不可执行文件。</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历史</a:t>
            </a:r>
            <a:endParaRPr kumimoji="0" lang="zh-CN" altLang="en-US" b="1" dirty="0" smtClean="0"/>
          </a:p>
        </p:txBody>
      </p:sp>
      <p:sp>
        <p:nvSpPr>
          <p:cNvPr id="2" name="Rectangle 3"/>
          <p:cNvSpPr>
            <a:spLocks noGrp="1" noChangeArrowheads="1"/>
          </p:cNvSpPr>
          <p:nvPr>
            <p:ph type="body" idx="1"/>
          </p:nvPr>
        </p:nvSpPr>
        <p:spPr>
          <a:xfrm>
            <a:off x="444393" y="1793765"/>
            <a:ext cx="8686800" cy="3090863"/>
          </a:xfrm>
        </p:spPr>
        <p:txBody>
          <a:bodyPr/>
          <a:lstStyle/>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1991</a:t>
            </a:r>
            <a:r>
              <a:rPr lang="zh-CN" altLang="en-US" dirty="0">
                <a:latin typeface="楷体_GB2312" pitchFamily="49" charset="-122"/>
                <a:ea typeface="楷体_GB2312" pitchFamily="49" charset="-122"/>
              </a:rPr>
              <a:t>年的</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a:t>
            </a:r>
            <a:r>
              <a:rPr lang="en-US" altLang="zh-CN" dirty="0">
                <a:latin typeface="楷体_GB2312" pitchFamily="49" charset="-122"/>
                <a:ea typeface="楷体_GB2312" pitchFamily="49" charset="-122"/>
              </a:rPr>
              <a:t>Linus</a:t>
            </a:r>
            <a:r>
              <a:rPr lang="zh-CN" altLang="en-US" dirty="0">
                <a:solidFill>
                  <a:srgbClr val="FF0000"/>
                </a:solidFill>
                <a:latin typeface="楷体_GB2312" pitchFamily="49" charset="-122"/>
                <a:ea typeface="楷体_GB2312" pitchFamily="49" charset="-122"/>
              </a:rPr>
              <a:t>在</a:t>
            </a:r>
            <a:r>
              <a:rPr lang="en-US" altLang="zh-CN" dirty="0" err="1">
                <a:solidFill>
                  <a:srgbClr val="FF0000"/>
                </a:solidFill>
                <a:latin typeface="楷体_GB2312" pitchFamily="49" charset="-122"/>
                <a:ea typeface="楷体_GB2312" pitchFamily="49" charset="-122"/>
              </a:rPr>
              <a:t>comp.os.minix</a:t>
            </a:r>
            <a:r>
              <a:rPr lang="zh-CN" altLang="en-US" dirty="0">
                <a:solidFill>
                  <a:srgbClr val="FF0000"/>
                </a:solidFill>
                <a:latin typeface="楷体_GB2312" pitchFamily="49" charset="-122"/>
                <a:ea typeface="楷体_GB2312" pitchFamily="49" charset="-122"/>
              </a:rPr>
              <a:t>新闻组上发布消息</a:t>
            </a:r>
            <a:r>
              <a:rPr lang="zh-CN" altLang="en-US" dirty="0">
                <a:latin typeface="楷体_GB2312" pitchFamily="49" charset="-122"/>
                <a:ea typeface="楷体_GB2312" pitchFamily="49" charset="-122"/>
              </a:rPr>
              <a:t>，正式向外宣布</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a:t>
            </a:r>
            <a:r>
              <a:rPr lang="en-US" altLang="zh-CN" dirty="0" err="1" smtClean="0">
                <a:latin typeface="楷体_GB2312" pitchFamily="49" charset="-122"/>
                <a:ea typeface="楷体_GB2312" pitchFamily="49" charset="-122"/>
              </a:rPr>
              <a:t>Linus’Minix</a:t>
            </a:r>
            <a:r>
              <a:rPr lang="en-US" altLang="zh-CN" dirty="0" smtClean="0">
                <a:latin typeface="楷体_GB2312" pitchFamily="49" charset="-122"/>
                <a:ea typeface="楷体_GB2312" pitchFamily="49" charset="-122"/>
              </a:rPr>
              <a:t>, Linux</a:t>
            </a:r>
            <a:r>
              <a:rPr lang="zh-CN" altLang="en-US" dirty="0" smtClean="0">
                <a:latin typeface="楷体_GB2312" pitchFamily="49" charset="-122"/>
                <a:ea typeface="楷体_GB2312" pitchFamily="49" charset="-122"/>
              </a:rPr>
              <a:t>）内核</a:t>
            </a:r>
            <a:r>
              <a:rPr lang="zh-CN" altLang="en-US" dirty="0">
                <a:latin typeface="楷体_GB2312" pitchFamily="49" charset="-122"/>
                <a:ea typeface="楷体_GB2312" pitchFamily="49" charset="-122"/>
              </a:rPr>
              <a:t>系统的诞生。这段消息可以称为</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的诞生宣言，并且一直广为流传。因此</a:t>
            </a:r>
            <a:r>
              <a:rPr lang="en-US" altLang="zh-CN" dirty="0">
                <a:latin typeface="楷体_GB2312" pitchFamily="49" charset="-122"/>
                <a:ea typeface="楷体_GB2312" pitchFamily="49" charset="-122"/>
              </a:rPr>
              <a:t>10</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5</a:t>
            </a:r>
            <a:r>
              <a:rPr lang="zh-CN" altLang="en-US" dirty="0">
                <a:latin typeface="楷体_GB2312" pitchFamily="49" charset="-122"/>
                <a:ea typeface="楷体_GB2312" pitchFamily="49" charset="-122"/>
              </a:rPr>
              <a:t>日对</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社区来说是一个特殊的日子，许多后来</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的新版本发布时都选择了这个日子。</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en-US" altLang="zh-CN" dirty="0">
                <a:latin typeface="楷体_GB2312" pitchFamily="49" charset="-122"/>
                <a:ea typeface="楷体_GB2312" pitchFamily="49" charset="-122"/>
              </a:rPr>
              <a:t>1994</a:t>
            </a:r>
            <a:r>
              <a:rPr lang="zh-CN" altLang="en-US" dirty="0">
                <a:latin typeface="楷体_GB2312" pitchFamily="49" charset="-122"/>
                <a:ea typeface="楷体_GB2312" pitchFamily="49" charset="-122"/>
              </a:rPr>
              <a:t>年</a:t>
            </a:r>
            <a:r>
              <a:rPr lang="en-US" altLang="zh-CN" dirty="0">
                <a:latin typeface="楷体_GB2312" pitchFamily="49" charset="-122"/>
                <a:ea typeface="楷体_GB2312" pitchFamily="49" charset="-122"/>
              </a:rPr>
              <a:t>3</a:t>
            </a:r>
            <a:r>
              <a:rPr lang="zh-CN" altLang="en-US" dirty="0">
                <a:latin typeface="楷体_GB2312" pitchFamily="49" charset="-122"/>
                <a:ea typeface="楷体_GB2312" pitchFamily="49" charset="-122"/>
              </a:rPr>
              <a:t>月</a:t>
            </a:r>
            <a:r>
              <a:rPr lang="en-US" altLang="zh-CN" dirty="0">
                <a:latin typeface="楷体_GB2312" pitchFamily="49" charset="-122"/>
                <a:ea typeface="楷体_GB2312" pitchFamily="49" charset="-122"/>
              </a:rPr>
              <a:t>14</a:t>
            </a:r>
            <a:r>
              <a:rPr lang="zh-CN" altLang="en-US" dirty="0">
                <a:latin typeface="楷体_GB2312" pitchFamily="49" charset="-122"/>
                <a:ea typeface="楷体_GB2312" pitchFamily="49" charset="-122"/>
              </a:rPr>
              <a:t>日，历经过无数的修订后，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推出了</a:t>
            </a:r>
            <a:r>
              <a:rPr lang="zh-CN" altLang="en-US" dirty="0">
                <a:solidFill>
                  <a:srgbClr val="FF0000"/>
                </a:solidFill>
                <a:latin typeface="楷体_GB2312" pitchFamily="49" charset="-122"/>
                <a:ea typeface="楷体_GB2312" pitchFamily="49" charset="-122"/>
              </a:rPr>
              <a:t>第一个正式的核心版本</a:t>
            </a:r>
            <a:r>
              <a:rPr lang="en-US" altLang="zh-CN" dirty="0">
                <a:solidFill>
                  <a:srgbClr val="FF0000"/>
                </a:solidFill>
                <a:latin typeface="楷体_GB2312" pitchFamily="49" charset="-122"/>
                <a:ea typeface="楷体_GB2312" pitchFamily="49" charset="-122"/>
              </a:rPr>
              <a:t>1.0</a:t>
            </a:r>
            <a:r>
              <a:rPr lang="zh-CN" altLang="en-US" dirty="0">
                <a:solidFill>
                  <a:srgbClr val="FF0000"/>
                </a:solidFill>
                <a:latin typeface="楷体_GB2312" pitchFamily="49" charset="-122"/>
                <a:ea typeface="楷体_GB2312" pitchFamily="49" charset="-122"/>
              </a:rPr>
              <a:t>并正式转向</a:t>
            </a:r>
            <a:r>
              <a:rPr lang="en-US" altLang="zh-CN" dirty="0">
                <a:solidFill>
                  <a:srgbClr val="FF0000"/>
                </a:solidFill>
                <a:latin typeface="楷体_GB2312" pitchFamily="49" charset="-122"/>
                <a:ea typeface="楷体_GB2312" pitchFamily="49" charset="-122"/>
              </a:rPr>
              <a:t>GPL</a:t>
            </a:r>
            <a:r>
              <a:rPr lang="zh-CN" altLang="en-US" dirty="0">
                <a:solidFill>
                  <a:srgbClr val="FF0000"/>
                </a:solidFill>
                <a:latin typeface="楷体_GB2312" pitchFamily="49" charset="-122"/>
                <a:ea typeface="楷体_GB2312" pitchFamily="49" charset="-122"/>
              </a:rPr>
              <a:t>协议</a:t>
            </a:r>
            <a:r>
              <a:rPr lang="zh-CN" altLang="en-US" dirty="0">
                <a:latin typeface="楷体_GB2312" pitchFamily="49" charset="-122"/>
                <a:ea typeface="楷体_GB2312" pitchFamily="49" charset="-122"/>
              </a:rPr>
              <a:t>；</a:t>
            </a:r>
            <a:endParaRPr lang="en-US" altLang="zh-CN" dirty="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a:latin typeface="楷体_GB2312" pitchFamily="49" charset="-122"/>
                <a:ea typeface="楷体_GB2312" pitchFamily="49" charset="-122"/>
              </a:rPr>
              <a:t>此后，</a:t>
            </a:r>
            <a:r>
              <a:rPr lang="en-US" altLang="zh-CN" dirty="0">
                <a:latin typeface="楷体_GB2312" pitchFamily="49" charset="-122"/>
                <a:ea typeface="楷体_GB2312" pitchFamily="49" charset="-122"/>
              </a:rPr>
              <a:t>Linux</a:t>
            </a:r>
            <a:r>
              <a:rPr lang="zh-CN" altLang="en-US" dirty="0">
                <a:latin typeface="楷体_GB2312" pitchFamily="49" charset="-122"/>
                <a:ea typeface="楷体_GB2312" pitchFamily="49" charset="-122"/>
              </a:rPr>
              <a:t>核心版本的发展走入了正轨</a:t>
            </a:r>
            <a:r>
              <a:rPr lang="zh-CN" altLang="en-US" dirty="0" smtClean="0">
                <a:latin typeface="楷体_GB2312" pitchFamily="49" charset="-122"/>
                <a:ea typeface="楷体_GB2312" pitchFamily="49" charset="-122"/>
              </a:rPr>
              <a:t>。</a:t>
            </a:r>
            <a:endParaRPr lang="en-US" altLang="zh-CN" dirty="0" smtClean="0">
              <a:latin typeface="楷体_GB2312" pitchFamily="49" charset="-122"/>
              <a:ea typeface="楷体_GB2312" pitchFamily="49" charset="-122"/>
            </a:endParaRPr>
          </a:p>
          <a:p>
            <a:pPr marL="288925" indent="-288925" defTabSz="814070" eaLnBrk="0" hangingPunct="0">
              <a:buClr>
                <a:schemeClr val="tx2"/>
              </a:buClr>
              <a:buFont typeface="Wingdings" panose="05000000000000000000" pitchFamily="2" charset="2"/>
              <a:buChar char="n"/>
            </a:pPr>
            <a:r>
              <a:rPr lang="zh-CN" altLang="en-US" dirty="0" smtClean="0">
                <a:latin typeface="楷体_GB2312" pitchFamily="49" charset="-122"/>
                <a:ea typeface="楷体_GB2312" pitchFamily="49" charset="-122"/>
              </a:rPr>
              <a:t>简单地说，</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是对</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的重新实现。世界各地的</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开发人员借鉴了</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的技术和用户界面，并且融入了很多独创的技术。</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不属于</a:t>
            </a:r>
            <a:r>
              <a:rPr lang="en-US" altLang="zh-CN" dirty="0" smtClean="0">
                <a:latin typeface="楷体_GB2312" pitchFamily="49" charset="-122"/>
                <a:ea typeface="楷体_GB2312" pitchFamily="49" charset="-122"/>
              </a:rPr>
              <a:t>BSD</a:t>
            </a:r>
            <a:r>
              <a:rPr lang="zh-CN" altLang="en-US" dirty="0" smtClean="0">
                <a:latin typeface="楷体_GB2312" pitchFamily="49" charset="-122"/>
                <a:ea typeface="楷体_GB2312" pitchFamily="49" charset="-122"/>
              </a:rPr>
              <a:t>和</a:t>
            </a:r>
            <a:r>
              <a:rPr lang="en-US" altLang="zh-CN" dirty="0" smtClean="0">
                <a:latin typeface="楷体_GB2312" pitchFamily="49" charset="-122"/>
                <a:ea typeface="楷体_GB2312" pitchFamily="49" charset="-122"/>
              </a:rPr>
              <a:t>AT&amp;T</a:t>
            </a:r>
            <a:r>
              <a:rPr lang="zh-CN" altLang="en-US" dirty="0" smtClean="0">
                <a:latin typeface="楷体_GB2312" pitchFamily="49" charset="-122"/>
                <a:ea typeface="楷体_GB2312" pitchFamily="49" charset="-122"/>
              </a:rPr>
              <a:t>风格的</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中的任何一种。因此严格来说，</a:t>
            </a:r>
            <a:r>
              <a:rPr lang="en-US" altLang="zh-CN" dirty="0" smtClean="0">
                <a:latin typeface="楷体_GB2312" pitchFamily="49" charset="-122"/>
                <a:ea typeface="楷体_GB2312" pitchFamily="49" charset="-122"/>
              </a:rPr>
              <a:t>Linux</a:t>
            </a:r>
            <a:r>
              <a:rPr lang="zh-CN" altLang="en-US" dirty="0" smtClean="0">
                <a:latin typeface="楷体_GB2312" pitchFamily="49" charset="-122"/>
                <a:ea typeface="楷体_GB2312" pitchFamily="49" charset="-122"/>
              </a:rPr>
              <a:t>是有别于</a:t>
            </a:r>
            <a:r>
              <a:rPr lang="en-US" altLang="zh-CN" dirty="0" smtClean="0">
                <a:latin typeface="楷体_GB2312" pitchFamily="49" charset="-122"/>
                <a:ea typeface="楷体_GB2312" pitchFamily="49" charset="-122"/>
              </a:rPr>
              <a:t>UNIX</a:t>
            </a:r>
            <a:r>
              <a:rPr lang="zh-CN" altLang="en-US" dirty="0" smtClean="0">
                <a:latin typeface="楷体_GB2312" pitchFamily="49" charset="-122"/>
                <a:ea typeface="楷体_GB2312" pitchFamily="49" charset="-122"/>
              </a:rPr>
              <a:t>的另一种操作系统。</a:t>
            </a:r>
            <a:endParaRPr lang="en-US" altLang="zh-CN" dirty="0">
              <a:latin typeface="楷体_GB2312" pitchFamily="49" charset="-122"/>
              <a:ea typeface="楷体_GB2312" pitchFamily="49" charset="-122"/>
            </a:endParaRPr>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zh-CN" altLang="en-US"/>
              <a:t>简介</a:t>
            </a:r>
          </a:p>
        </p:txBody>
      </p:sp>
      <p:sp>
        <p:nvSpPr>
          <p:cNvPr id="190467" name="Rectangle 3"/>
          <p:cNvSpPr>
            <a:spLocks noGrp="1" noChangeArrowheads="1"/>
          </p:cNvSpPr>
          <p:nvPr>
            <p:ph type="body" idx="1"/>
          </p:nvPr>
        </p:nvSpPr>
        <p:spPr/>
        <p:txBody>
          <a:bodyPr/>
          <a:lstStyle/>
          <a:p>
            <a:r>
              <a:rPr lang="zh-CN" altLang="en-US" sz="2800" dirty="0"/>
              <a:t>使用</a:t>
            </a:r>
            <a:r>
              <a:rPr lang="en-US" altLang="zh-CN" sz="2800" dirty="0"/>
              <a:t>GCC</a:t>
            </a:r>
            <a:r>
              <a:rPr lang="zh-CN" altLang="en-US" sz="2800" dirty="0"/>
              <a:t>编译程序时</a:t>
            </a:r>
            <a:r>
              <a:rPr lang="en-US" altLang="zh-CN" sz="2800" dirty="0"/>
              <a:t>,</a:t>
            </a:r>
            <a:r>
              <a:rPr lang="zh-CN" altLang="en-US" sz="2800" dirty="0"/>
              <a:t>编译过程可以被细</a:t>
            </a:r>
          </a:p>
          <a:p>
            <a:r>
              <a:rPr lang="zh-CN" altLang="en-US" sz="2800" dirty="0"/>
              <a:t>分为四个阶段</a:t>
            </a:r>
            <a:r>
              <a:rPr lang="en-US" altLang="zh-CN" sz="2800" dirty="0"/>
              <a:t>:</a:t>
            </a:r>
          </a:p>
          <a:p>
            <a:pPr lvl="1">
              <a:buFont typeface="Wingdings" panose="05000000000000000000" pitchFamily="2" charset="2"/>
              <a:buChar char="l"/>
            </a:pPr>
            <a:r>
              <a:rPr lang="zh-CN" altLang="en-US" sz="2400" dirty="0"/>
              <a:t>预处理</a:t>
            </a:r>
            <a:r>
              <a:rPr lang="en-US" altLang="zh-CN" sz="2400" dirty="0"/>
              <a:t>(Pre-Processing)</a:t>
            </a:r>
          </a:p>
          <a:p>
            <a:pPr lvl="1">
              <a:buFont typeface="Wingdings" panose="05000000000000000000" pitchFamily="2" charset="2"/>
              <a:buChar char="l"/>
            </a:pPr>
            <a:r>
              <a:rPr lang="zh-CN" altLang="en-US" sz="2400" dirty="0"/>
              <a:t>编译</a:t>
            </a:r>
            <a:r>
              <a:rPr lang="en-US" altLang="zh-CN" sz="2400" dirty="0"/>
              <a:t>(Compiling)</a:t>
            </a:r>
          </a:p>
          <a:p>
            <a:pPr lvl="1">
              <a:buFont typeface="Wingdings" panose="05000000000000000000" pitchFamily="2" charset="2"/>
              <a:buChar char="l"/>
            </a:pPr>
            <a:r>
              <a:rPr lang="zh-CN" altLang="en-US" sz="2400" dirty="0"/>
              <a:t>汇编</a:t>
            </a:r>
            <a:r>
              <a:rPr lang="en-US" altLang="zh-CN" sz="2400" dirty="0"/>
              <a:t>(Assembling)</a:t>
            </a:r>
          </a:p>
          <a:p>
            <a:pPr lvl="1">
              <a:buFont typeface="Wingdings" panose="05000000000000000000" pitchFamily="2" charset="2"/>
              <a:buChar char="l"/>
            </a:pPr>
            <a:r>
              <a:rPr lang="zh-CN" altLang="en-US" sz="2400" dirty="0"/>
              <a:t>链接</a:t>
            </a:r>
            <a:r>
              <a:rPr lang="en-US" altLang="zh-CN" sz="2400" dirty="0"/>
              <a:t>(Linking)</a:t>
            </a:r>
          </a:p>
          <a:p>
            <a:endParaRPr lang="en-US" altLang="zh-CN" sz="2800" dirty="0"/>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a:t>文件类型</a:t>
            </a:r>
          </a:p>
        </p:txBody>
      </p:sp>
      <p:sp>
        <p:nvSpPr>
          <p:cNvPr id="191491" name="Rectangle 3"/>
          <p:cNvSpPr>
            <a:spLocks noGrp="1" noChangeArrowheads="1"/>
          </p:cNvSpPr>
          <p:nvPr>
            <p:ph type="body" idx="1"/>
          </p:nvPr>
        </p:nvSpPr>
        <p:spPr>
          <a:xfrm>
            <a:off x="323850" y="1216025"/>
            <a:ext cx="8208963" cy="5184775"/>
          </a:xfrm>
        </p:spPr>
        <p:txBody>
          <a:bodyPr/>
          <a:lstStyle/>
          <a:p>
            <a:pPr>
              <a:lnSpc>
                <a:spcPct val="120000"/>
              </a:lnSpc>
            </a:pPr>
            <a:r>
              <a:rPr lang="en-US" altLang="zh-CN" sz="2400" dirty="0" err="1">
                <a:latin typeface="宋体" panose="02010600030101010101" pitchFamily="2" charset="-122"/>
                <a:ea typeface="宋体" panose="02010600030101010101" pitchFamily="2" charset="-122"/>
              </a:rPr>
              <a:t>Gcc</a:t>
            </a:r>
            <a:r>
              <a:rPr lang="zh-CN" altLang="en-US" sz="2400" dirty="0">
                <a:latin typeface="宋体" panose="02010600030101010101" pitchFamily="2" charset="-122"/>
                <a:ea typeface="宋体" panose="02010600030101010101" pitchFamily="2" charset="-122"/>
              </a:rPr>
              <a:t>通过后缀来区别输入文件的类别：</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语言源代码文件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是由目标文件构成的库文件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.cc</a:t>
            </a:r>
            <a:r>
              <a:rPr lang="zh-CN" altLang="en-US" sz="2400" dirty="0">
                <a:latin typeface="宋体" panose="02010600030101010101" pitchFamily="2" charset="-122"/>
                <a:ea typeface="宋体" panose="02010600030101010101" pitchFamily="2" charset="-122"/>
              </a:rPr>
              <a:t>或</a:t>
            </a:r>
            <a:r>
              <a:rPr lang="en-US" altLang="zh-CN" sz="2400" dirty="0">
                <a:latin typeface="宋体" panose="02010600030101010101" pitchFamily="2" charset="-122"/>
                <a:ea typeface="宋体" panose="02010600030101010101" pitchFamily="2" charset="-122"/>
              </a:rPr>
              <a:t>.cxx</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h</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头文件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i</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是已经预处理过的</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ii</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是已经预处理过的</a:t>
            </a:r>
            <a:r>
              <a:rPr lang="en-US" altLang="zh-CN" sz="2400" dirty="0">
                <a:latin typeface="宋体" panose="02010600030101010101" pitchFamily="2" charset="-122"/>
                <a:ea typeface="宋体" panose="02010600030101010101" pitchFamily="2" charset="-122"/>
              </a:rPr>
              <a:t>C++</a:t>
            </a:r>
            <a:r>
              <a:rPr lang="zh-CN" altLang="en-US" sz="2400" dirty="0">
                <a:latin typeface="宋体" panose="02010600030101010101" pitchFamily="2" charset="-122"/>
                <a:ea typeface="宋体" panose="02010600030101010101" pitchFamily="2" charset="-122"/>
              </a:rPr>
              <a:t>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o</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是编译后的目标文件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s</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是汇编语言源代码文件</a:t>
            </a:r>
          </a:p>
          <a:p>
            <a:pPr lvl="1">
              <a:lnSpc>
                <a:spcPct val="120000"/>
              </a:lnSpc>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S</a:t>
            </a:r>
            <a:r>
              <a:rPr lang="zh-CN" altLang="en-US" sz="2400" dirty="0">
                <a:latin typeface="宋体" panose="02010600030101010101" pitchFamily="2" charset="-122"/>
                <a:ea typeface="宋体" panose="02010600030101010101" pitchFamily="2" charset="-122"/>
              </a:rPr>
              <a:t>为后缀的文件</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是经过预编译的汇编语言源代码文件。</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zh-CN" altLang="en-US" dirty="0"/>
              <a:t>起步（</a:t>
            </a:r>
            <a:r>
              <a:rPr lang="zh-CN" altLang="en-US" dirty="0" smtClean="0"/>
              <a:t>演示）</a:t>
            </a:r>
            <a:endParaRPr lang="zh-CN" altLang="en-US" dirty="0"/>
          </a:p>
        </p:txBody>
      </p:sp>
      <p:sp>
        <p:nvSpPr>
          <p:cNvPr id="192515" name="Rectangle 3"/>
          <p:cNvSpPr>
            <a:spLocks noGrp="1" noChangeArrowheads="1"/>
          </p:cNvSpPr>
          <p:nvPr>
            <p:ph type="body" idx="1"/>
          </p:nvPr>
        </p:nvSpPr>
        <p:spPr/>
        <p:txBody>
          <a:bodyPr/>
          <a:lstStyle/>
          <a:p>
            <a:pPr>
              <a:lnSpc>
                <a:spcPct val="110000"/>
              </a:lnSpc>
            </a:pPr>
            <a:r>
              <a:rPr lang="en-US" altLang="zh-CN" sz="2000" dirty="0" err="1"/>
              <a:t>hello.c</a:t>
            </a:r>
            <a:r>
              <a:rPr lang="zh-CN" altLang="en-US" sz="2000" dirty="0"/>
              <a:t>：</a:t>
            </a:r>
          </a:p>
          <a:p>
            <a:pPr>
              <a:lnSpc>
                <a:spcPct val="110000"/>
              </a:lnSpc>
            </a:pPr>
            <a:r>
              <a:rPr lang="en-US" altLang="zh-CN" sz="2000" dirty="0"/>
              <a:t>#include&lt;</a:t>
            </a:r>
            <a:r>
              <a:rPr lang="en-US" altLang="zh-CN" sz="2000" dirty="0" err="1"/>
              <a:t>stdio.h</a:t>
            </a:r>
            <a:r>
              <a:rPr lang="en-US" altLang="zh-CN" sz="2000" dirty="0"/>
              <a:t>&gt;</a:t>
            </a:r>
          </a:p>
          <a:p>
            <a:pPr>
              <a:lnSpc>
                <a:spcPct val="110000"/>
              </a:lnSpc>
            </a:pPr>
            <a:r>
              <a:rPr lang="en-US" altLang="zh-CN" sz="2000" dirty="0" err="1"/>
              <a:t>int</a:t>
            </a:r>
            <a:r>
              <a:rPr lang="en-US" altLang="zh-CN" sz="2000" dirty="0"/>
              <a:t> main(void)</a:t>
            </a:r>
          </a:p>
          <a:p>
            <a:pPr>
              <a:lnSpc>
                <a:spcPct val="110000"/>
              </a:lnSpc>
            </a:pPr>
            <a:r>
              <a:rPr lang="en-US" altLang="zh-CN" sz="2000" dirty="0"/>
              <a:t>{</a:t>
            </a:r>
          </a:p>
          <a:p>
            <a:pPr>
              <a:lnSpc>
                <a:spcPct val="110000"/>
              </a:lnSpc>
            </a:pPr>
            <a:r>
              <a:rPr lang="en-US" altLang="zh-CN" sz="2000" dirty="0" err="1"/>
              <a:t>printf</a:t>
            </a:r>
            <a:r>
              <a:rPr lang="en-US" altLang="zh-CN" sz="2000" dirty="0"/>
              <a:t>(Hello world!\n);</a:t>
            </a:r>
          </a:p>
          <a:p>
            <a:pPr>
              <a:lnSpc>
                <a:spcPct val="110000"/>
              </a:lnSpc>
            </a:pPr>
            <a:r>
              <a:rPr lang="en-US" altLang="zh-CN" sz="2000" dirty="0"/>
              <a:t>return 0;</a:t>
            </a:r>
          </a:p>
          <a:p>
            <a:pPr>
              <a:lnSpc>
                <a:spcPct val="110000"/>
              </a:lnSpc>
            </a:pPr>
            <a:r>
              <a:rPr lang="en-US" altLang="zh-CN" sz="2000" dirty="0" smtClean="0"/>
              <a:t>}</a:t>
            </a:r>
            <a:endParaRPr lang="en-US" altLang="zh-CN" sz="2000" dirty="0"/>
          </a:p>
        </p:txBody>
      </p:sp>
      <p:sp>
        <p:nvSpPr>
          <p:cNvPr id="4" name="矩形 3"/>
          <p:cNvSpPr/>
          <p:nvPr/>
        </p:nvSpPr>
        <p:spPr>
          <a:xfrm>
            <a:off x="4114800" y="1981200"/>
            <a:ext cx="4572000" cy="1677382"/>
          </a:xfrm>
          <a:prstGeom prst="rect">
            <a:avLst/>
          </a:prstGeom>
        </p:spPr>
        <p:txBody>
          <a:bodyPr>
            <a:spAutoFit/>
          </a:bodyPr>
          <a:lstStyle/>
          <a:p>
            <a:pPr marL="254000" lvl="0" indent="-254000" algn="l">
              <a:lnSpc>
                <a:spcPct val="110000"/>
              </a:lnSpc>
              <a:spcBef>
                <a:spcPts val="600"/>
              </a:spcBef>
              <a:buClr>
                <a:srgbClr val="990000"/>
              </a:buClr>
              <a:buSzPct val="60000"/>
              <a:buFont typeface="Wingdings 2" panose="05020102010507070707" charset="2"/>
              <a:buChar char="¢"/>
            </a:pPr>
            <a:r>
              <a:rPr lang="zh-CN" altLang="en-US" sz="2000" kern="0" dirty="0">
                <a:latin typeface="Calibri Bold"/>
                <a:sym typeface="Calibri Bold" charset="0"/>
              </a:rPr>
              <a:t>编译和运行这段程序</a:t>
            </a:r>
            <a:r>
              <a:rPr lang="en-US" altLang="zh-CN" sz="2000" kern="0" dirty="0">
                <a:latin typeface="Calibri Bold"/>
                <a:sym typeface="Calibri Bold" charset="0"/>
              </a:rPr>
              <a:t>:</a:t>
            </a:r>
          </a:p>
          <a:p>
            <a:pPr marL="254000" lvl="0" indent="-254000" algn="l">
              <a:lnSpc>
                <a:spcPct val="110000"/>
              </a:lnSpc>
              <a:spcBef>
                <a:spcPts val="600"/>
              </a:spcBef>
              <a:buClr>
                <a:srgbClr val="990000"/>
              </a:buClr>
              <a:buSzPct val="60000"/>
              <a:buFont typeface="Wingdings 2" panose="05020102010507070707" charset="2"/>
              <a:buChar char="¢"/>
            </a:pPr>
            <a:r>
              <a:rPr lang="en-US" altLang="zh-CN" sz="2000" kern="0" dirty="0">
                <a:latin typeface="Calibri Bold"/>
                <a:sym typeface="Calibri Bold" charset="0"/>
              </a:rPr>
              <a:t>#</a:t>
            </a:r>
            <a:r>
              <a:rPr lang="en-US" altLang="zh-CN" sz="2000" kern="0" dirty="0" err="1">
                <a:latin typeface="Calibri Bold"/>
                <a:sym typeface="Calibri Bold" charset="0"/>
              </a:rPr>
              <a:t>gcc</a:t>
            </a:r>
            <a:r>
              <a:rPr lang="en-US" altLang="zh-CN" sz="2000" kern="0" dirty="0">
                <a:latin typeface="Calibri Bold"/>
                <a:sym typeface="Calibri Bold" charset="0"/>
              </a:rPr>
              <a:t> </a:t>
            </a:r>
            <a:r>
              <a:rPr lang="en-US" altLang="zh-CN" sz="2000" kern="0" dirty="0" err="1" smtClean="0">
                <a:latin typeface="Calibri Bold"/>
                <a:sym typeface="Calibri Bold" charset="0"/>
              </a:rPr>
              <a:t>hello.c</a:t>
            </a:r>
            <a:r>
              <a:rPr lang="en-US" altLang="zh-CN" sz="2000" kern="0" dirty="0" smtClean="0">
                <a:latin typeface="Calibri Bold"/>
                <a:sym typeface="Calibri Bold" charset="0"/>
              </a:rPr>
              <a:t> -</a:t>
            </a:r>
            <a:r>
              <a:rPr lang="en-US" altLang="zh-CN" sz="2000" kern="0" dirty="0">
                <a:latin typeface="Calibri Bold"/>
                <a:sym typeface="Calibri Bold" charset="0"/>
              </a:rPr>
              <a:t>o hello</a:t>
            </a:r>
          </a:p>
          <a:p>
            <a:pPr marL="254000" lvl="0" indent="-254000" algn="l">
              <a:lnSpc>
                <a:spcPct val="110000"/>
              </a:lnSpc>
              <a:spcBef>
                <a:spcPts val="600"/>
              </a:spcBef>
              <a:buClr>
                <a:srgbClr val="990000"/>
              </a:buClr>
              <a:buSzPct val="60000"/>
              <a:buFont typeface="Wingdings 2" panose="05020102010507070707" charset="2"/>
              <a:buChar char="¢"/>
            </a:pPr>
            <a:r>
              <a:rPr lang="en-US" altLang="zh-CN" sz="2000" kern="0" dirty="0">
                <a:latin typeface="Calibri Bold"/>
                <a:sym typeface="Calibri Bold" charset="0"/>
              </a:rPr>
              <a:t>#./hello</a:t>
            </a:r>
          </a:p>
          <a:p>
            <a:pPr marL="254000" lvl="0" indent="-254000" algn="l">
              <a:lnSpc>
                <a:spcPct val="110000"/>
              </a:lnSpc>
              <a:spcBef>
                <a:spcPts val="600"/>
              </a:spcBef>
              <a:buClr>
                <a:srgbClr val="990000"/>
              </a:buClr>
              <a:buSzPct val="60000"/>
              <a:buFont typeface="Wingdings 2" panose="05020102010507070707" charset="2"/>
              <a:buChar char="¢"/>
            </a:pPr>
            <a:r>
              <a:rPr lang="zh-CN" altLang="en-US" sz="2000" kern="0" dirty="0">
                <a:latin typeface="Calibri Bold"/>
                <a:sym typeface="Calibri Bold" charset="0"/>
              </a:rPr>
              <a:t>输出：</a:t>
            </a:r>
            <a:r>
              <a:rPr lang="en-US" altLang="zh-CN" sz="2000" kern="0" dirty="0">
                <a:latin typeface="Calibri Bold"/>
                <a:sym typeface="Calibri Bold" charset="0"/>
              </a:rPr>
              <a:t>Hello world!</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zh-CN" altLang="en-US" dirty="0"/>
              <a:t>基本用法</a:t>
            </a:r>
          </a:p>
        </p:txBody>
      </p:sp>
      <p:sp>
        <p:nvSpPr>
          <p:cNvPr id="193539" name="Rectangle 3"/>
          <p:cNvSpPr>
            <a:spLocks noGrp="1" noChangeArrowheads="1"/>
          </p:cNvSpPr>
          <p:nvPr>
            <p:ph type="body" idx="1"/>
          </p:nvPr>
        </p:nvSpPr>
        <p:spPr/>
        <p:txBody>
          <a:bodyPr/>
          <a:lstStyle/>
          <a:p>
            <a:r>
              <a:rPr lang="en-US" altLang="zh-CN" dirty="0" err="1">
                <a:latin typeface="宋体" panose="02010600030101010101" pitchFamily="2" charset="-122"/>
                <a:ea typeface="宋体" panose="02010600030101010101" pitchFamily="2" charset="-122"/>
              </a:rPr>
              <a:t>gcc</a:t>
            </a:r>
            <a:r>
              <a:rPr lang="zh-CN" altLang="en-US" dirty="0">
                <a:latin typeface="宋体" panose="02010600030101010101" pitchFamily="2" charset="-122"/>
                <a:ea typeface="宋体" panose="02010600030101010101" pitchFamily="2" charset="-122"/>
              </a:rPr>
              <a:t>最基本的用法是∶</a:t>
            </a:r>
          </a:p>
          <a:p>
            <a:r>
              <a:rPr lang="zh-CN" altLang="en-US" dirty="0">
                <a:solidFill>
                  <a:srgbClr val="FF3300"/>
                </a:solidFill>
                <a:latin typeface="宋体" panose="02010600030101010101" pitchFamily="2" charset="-122"/>
                <a:ea typeface="宋体" panose="02010600030101010101" pitchFamily="2" charset="-122"/>
              </a:rPr>
              <a:t>      </a:t>
            </a:r>
            <a:r>
              <a:rPr lang="en-US" altLang="zh-CN" b="1" dirty="0" err="1">
                <a:solidFill>
                  <a:srgbClr val="FF3300"/>
                </a:solidFill>
                <a:latin typeface="宋体" panose="02010600030101010101" pitchFamily="2" charset="-122"/>
                <a:ea typeface="宋体" panose="02010600030101010101" pitchFamily="2" charset="-122"/>
              </a:rPr>
              <a:t>gcc</a:t>
            </a:r>
            <a:r>
              <a:rPr lang="en-US" altLang="zh-CN" b="1" dirty="0">
                <a:solidFill>
                  <a:srgbClr val="FF3300"/>
                </a:solidFill>
                <a:latin typeface="宋体" panose="02010600030101010101" pitchFamily="2" charset="-122"/>
                <a:ea typeface="宋体" panose="02010600030101010101" pitchFamily="2" charset="-122"/>
              </a:rPr>
              <a:t>[options][filenames]</a:t>
            </a:r>
          </a:p>
          <a:p>
            <a:pPr lvl="1">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options</a:t>
            </a:r>
            <a:r>
              <a:rPr lang="zh-CN" altLang="en-US" dirty="0">
                <a:latin typeface="宋体" panose="02010600030101010101" pitchFamily="2" charset="-122"/>
                <a:ea typeface="宋体" panose="02010600030101010101" pitchFamily="2" charset="-122"/>
              </a:rPr>
              <a:t>：编译器所需要的编译选项</a:t>
            </a:r>
          </a:p>
          <a:p>
            <a:pPr lvl="1">
              <a:buFont typeface="Wingdings" panose="05000000000000000000" pitchFamily="2" charset="2"/>
              <a:buChar char="l"/>
            </a:pPr>
            <a:r>
              <a:rPr lang="en-US" altLang="zh-CN" dirty="0">
                <a:latin typeface="宋体" panose="02010600030101010101" pitchFamily="2" charset="-122"/>
                <a:ea typeface="宋体" panose="02010600030101010101" pitchFamily="2" charset="-122"/>
              </a:rPr>
              <a:t>filenames:</a:t>
            </a:r>
            <a:r>
              <a:rPr lang="zh-CN" altLang="en-US" dirty="0">
                <a:latin typeface="宋体" panose="02010600030101010101" pitchFamily="2" charset="-122"/>
                <a:ea typeface="宋体" panose="02010600030101010101" pitchFamily="2" charset="-122"/>
              </a:rPr>
              <a:t>要编译的文件名</a:t>
            </a:r>
          </a:p>
        </p:txBody>
      </p:sp>
      <p:sp>
        <p:nvSpPr>
          <p:cNvPr id="4" name="Rectangle 3"/>
          <p:cNvSpPr txBox="1">
            <a:spLocks noChangeArrowheads="1"/>
          </p:cNvSpPr>
          <p:nvPr/>
        </p:nvSpPr>
        <p:spPr bwMode="auto">
          <a:xfrm>
            <a:off x="381000" y="3276600"/>
            <a:ext cx="8382000" cy="22860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r>
              <a:rPr lang="en-US" altLang="zh-CN" dirty="0" err="1" smtClean="0">
                <a:latin typeface="宋体" panose="02010600030101010101" pitchFamily="2" charset="-122"/>
                <a:ea typeface="宋体" panose="02010600030101010101" pitchFamily="2" charset="-122"/>
              </a:rPr>
              <a:t>gcc</a:t>
            </a:r>
            <a:r>
              <a:rPr lang="zh-CN" altLang="en-US" dirty="0" smtClean="0">
                <a:latin typeface="宋体" panose="02010600030101010101" pitchFamily="2" charset="-122"/>
                <a:ea typeface="宋体" panose="02010600030101010101" pitchFamily="2" charset="-122"/>
              </a:rPr>
              <a:t>编译器的编译选项大约有</a:t>
            </a:r>
            <a:r>
              <a:rPr lang="en-US" altLang="zh-CN" dirty="0" smtClean="0">
                <a:latin typeface="宋体" panose="02010600030101010101" pitchFamily="2" charset="-122"/>
                <a:ea typeface="宋体" panose="02010600030101010101" pitchFamily="2" charset="-122"/>
              </a:rPr>
              <a:t>100</a:t>
            </a:r>
            <a:r>
              <a:rPr lang="zh-CN" altLang="en-US" dirty="0" smtClean="0">
                <a:latin typeface="宋体" panose="02010600030101010101" pitchFamily="2" charset="-122"/>
                <a:ea typeface="宋体" panose="02010600030101010101" pitchFamily="2" charset="-122"/>
              </a:rPr>
              <a:t>多个，其中多数根本就用不到，这里只介绍其中最基本、最常用的参数。</a:t>
            </a:r>
          </a:p>
          <a:p>
            <a:pPr>
              <a:buFont typeface="Wingdings" panose="05000000000000000000" pitchFamily="2" charset="2"/>
              <a:buChar char="l"/>
            </a:pPr>
            <a:r>
              <a:rPr lang="en-US" altLang="zh-CN" dirty="0" smtClean="0">
                <a:solidFill>
                  <a:srgbClr val="FF3300"/>
                </a:solidFill>
                <a:latin typeface="宋体" panose="02010600030101010101" pitchFamily="2" charset="-122"/>
                <a:ea typeface="宋体" panose="02010600030101010101" pitchFamily="2" charset="-122"/>
              </a:rPr>
              <a:t>-o </a:t>
            </a:r>
            <a:r>
              <a:rPr lang="en-US" altLang="zh-CN" dirty="0" err="1" smtClean="0">
                <a:solidFill>
                  <a:srgbClr val="FF3300"/>
                </a:solidFill>
                <a:latin typeface="宋体" panose="02010600030101010101" pitchFamily="2" charset="-122"/>
                <a:ea typeface="宋体" panose="02010600030101010101" pitchFamily="2" charset="-122"/>
              </a:rPr>
              <a:t>output_filename</a:t>
            </a:r>
            <a:r>
              <a:rPr lang="zh-CN" altLang="en-US" dirty="0" smtClean="0">
                <a:solidFill>
                  <a:srgbClr val="FF3300"/>
                </a:solidFill>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确定可执行文件的名称为</a:t>
            </a:r>
            <a:r>
              <a:rPr lang="en-US" altLang="zh-CN" dirty="0" err="1" smtClean="0">
                <a:latin typeface="宋体" panose="02010600030101010101" pitchFamily="2" charset="-122"/>
                <a:ea typeface="宋体" panose="02010600030101010101" pitchFamily="2" charset="-122"/>
              </a:rPr>
              <a:t>output_filename</a:t>
            </a:r>
            <a:r>
              <a:rPr lang="zh-CN" altLang="en-US" dirty="0" smtClean="0">
                <a:latin typeface="宋体" panose="02010600030101010101" pitchFamily="2" charset="-122"/>
                <a:ea typeface="宋体" panose="02010600030101010101" pitchFamily="2" charset="-122"/>
              </a:rPr>
              <a:t>。如果不给出这个选项，</a:t>
            </a:r>
            <a:r>
              <a:rPr lang="en-US" altLang="zh-CN" dirty="0" err="1" smtClean="0">
                <a:latin typeface="宋体" panose="02010600030101010101" pitchFamily="2" charset="-122"/>
                <a:ea typeface="宋体" panose="02010600030101010101" pitchFamily="2" charset="-122"/>
              </a:rPr>
              <a:t>gcc</a:t>
            </a:r>
            <a:r>
              <a:rPr lang="zh-CN" altLang="en-US" dirty="0" smtClean="0">
                <a:latin typeface="宋体" panose="02010600030101010101" pitchFamily="2" charset="-122"/>
                <a:ea typeface="宋体" panose="02010600030101010101" pitchFamily="2" charset="-122"/>
              </a:rPr>
              <a:t>就给出预设的可执行文件</a:t>
            </a:r>
            <a:r>
              <a:rPr lang="en-US" altLang="zh-CN" dirty="0" err="1" smtClean="0">
                <a:latin typeface="宋体" panose="02010600030101010101" pitchFamily="2" charset="-122"/>
                <a:ea typeface="宋体" panose="02010600030101010101" pitchFamily="2" charset="-122"/>
              </a:rPr>
              <a:t>a.out</a:t>
            </a:r>
            <a:r>
              <a:rPr lang="zh-CN" altLang="en-US" dirty="0" smtClean="0">
                <a:latin typeface="宋体" panose="02010600030101010101" pitchFamily="2" charset="-122"/>
                <a:ea typeface="宋体" panose="02010600030101010101" pitchFamily="2" charset="-122"/>
              </a:rPr>
              <a:t>。</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演示</a:t>
            </a:r>
            <a:r>
              <a:rPr lang="en-US" altLang="zh-CN" dirty="0" smtClean="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zh-CN" altLang="en-US"/>
              <a:t>编译选项</a:t>
            </a:r>
          </a:p>
        </p:txBody>
      </p:sp>
      <p:sp>
        <p:nvSpPr>
          <p:cNvPr id="195587" name="Rectangle 3"/>
          <p:cNvSpPr>
            <a:spLocks noGrp="1" noChangeArrowheads="1"/>
          </p:cNvSpPr>
          <p:nvPr>
            <p:ph type="body" idx="1"/>
          </p:nvPr>
        </p:nvSpPr>
        <p:spPr/>
        <p:txBody>
          <a:bodyPr/>
          <a:lstStyle/>
          <a:p>
            <a:pPr>
              <a:buFont typeface="Wingdings" panose="05000000000000000000" pitchFamily="2" charset="2"/>
              <a:buChar char="l"/>
            </a:pPr>
            <a:r>
              <a:rPr lang="en-US" altLang="zh-CN">
                <a:solidFill>
                  <a:srgbClr val="FF3300"/>
                </a:solidFill>
              </a:rPr>
              <a:t>-c</a:t>
            </a:r>
            <a:r>
              <a:rPr lang="zh-CN" altLang="en-US">
                <a:solidFill>
                  <a:srgbClr val="FF3300"/>
                </a:solidFill>
              </a:rPr>
              <a:t>：</a:t>
            </a:r>
            <a:r>
              <a:rPr lang="zh-CN" altLang="en-US"/>
              <a:t>只编译，不连接成为可执行文件，编译器只是由输入的</a:t>
            </a:r>
            <a:r>
              <a:rPr lang="en-US" altLang="zh-CN"/>
              <a:t>.c</a:t>
            </a:r>
            <a:r>
              <a:rPr lang="zh-CN" altLang="en-US"/>
              <a:t>等源代码文件生成</a:t>
            </a:r>
            <a:r>
              <a:rPr lang="en-US" altLang="zh-CN"/>
              <a:t>.o</a:t>
            </a:r>
            <a:r>
              <a:rPr lang="zh-CN" altLang="en-US"/>
              <a:t>为后缀的目标文件</a:t>
            </a:r>
          </a:p>
          <a:p>
            <a:pPr>
              <a:buFont typeface="Wingdings" panose="05000000000000000000" pitchFamily="2" charset="2"/>
              <a:buChar char="l"/>
            </a:pPr>
            <a:r>
              <a:rPr lang="en-US" altLang="zh-CN">
                <a:solidFill>
                  <a:srgbClr val="FF3300"/>
                </a:solidFill>
              </a:rPr>
              <a:t>-g</a:t>
            </a:r>
            <a:r>
              <a:rPr lang="zh-CN" altLang="en-US">
                <a:solidFill>
                  <a:srgbClr val="FF3300"/>
                </a:solidFill>
              </a:rPr>
              <a:t>：</a:t>
            </a:r>
            <a:r>
              <a:rPr lang="zh-CN" altLang="en-US"/>
              <a:t>产生调试工具</a:t>
            </a:r>
            <a:r>
              <a:rPr lang="en-US" altLang="zh-CN"/>
              <a:t>(GNU</a:t>
            </a:r>
            <a:r>
              <a:rPr lang="zh-CN" altLang="en-US"/>
              <a:t>的</a:t>
            </a:r>
            <a:r>
              <a:rPr lang="en-US" altLang="zh-CN"/>
              <a:t>gdb)</a:t>
            </a:r>
            <a:r>
              <a:rPr lang="zh-CN" altLang="en-US"/>
              <a:t>所必要的符号信息，要想对编译出的程序进行调试，就必须加入这个选项</a:t>
            </a:r>
          </a:p>
        </p:txBody>
      </p:sp>
      <p:sp>
        <p:nvSpPr>
          <p:cNvPr id="4" name="Rectangle 3"/>
          <p:cNvSpPr txBox="1">
            <a:spLocks noChangeArrowheads="1"/>
          </p:cNvSpPr>
          <p:nvPr/>
        </p:nvSpPr>
        <p:spPr bwMode="auto">
          <a:xfrm>
            <a:off x="371475" y="31242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128"/>
                <a:cs typeface="ヒラギノ角ゴ ProN W3" charset="-128"/>
                <a:sym typeface="Calibri" panose="020F0502020204030204" charset="0"/>
              </a:defRPr>
            </a:lvl9pPr>
          </a:lstStyle>
          <a:p>
            <a:pPr>
              <a:buFont typeface="Wingdings" panose="05000000000000000000" pitchFamily="2" charset="2"/>
              <a:buChar char="l"/>
            </a:pPr>
            <a:r>
              <a:rPr lang="zh-CN" altLang="en-US" smtClean="0">
                <a:solidFill>
                  <a:srgbClr val="FF3300"/>
                </a:solidFill>
              </a:rPr>
              <a:t>优化</a:t>
            </a:r>
            <a:r>
              <a:rPr lang="en-US" altLang="zh-CN" smtClean="0">
                <a:solidFill>
                  <a:srgbClr val="FF3300"/>
                </a:solidFill>
              </a:rPr>
              <a:t>：-O0、-O1、-O2、-O3和-Os</a:t>
            </a:r>
            <a:r>
              <a:rPr lang="zh-CN" altLang="en-US" smtClean="0"/>
              <a:t>，</a:t>
            </a:r>
            <a:r>
              <a:rPr lang="zh-CN" altLang="en-US" b="1" smtClean="0">
                <a:solidFill>
                  <a:srgbClr val="FF0000"/>
                </a:solidFill>
              </a:rPr>
              <a:t>自行查资料</a:t>
            </a:r>
            <a:endParaRPr lang="zh-CN" altLang="en-US" smtClean="0"/>
          </a:p>
          <a:p>
            <a:pPr>
              <a:buFont typeface="Wingdings" panose="05000000000000000000" pitchFamily="2" charset="2"/>
              <a:buChar char="l"/>
            </a:pPr>
            <a:endParaRPr lang="zh-CN" altLang="en-US" dirty="0"/>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zh-CN" altLang="en-US"/>
              <a:t>编译选项</a:t>
            </a:r>
            <a:r>
              <a:rPr lang="en-US" altLang="zh-CN"/>
              <a:t>(optimize.c)</a:t>
            </a:r>
          </a:p>
        </p:txBody>
      </p:sp>
      <p:sp>
        <p:nvSpPr>
          <p:cNvPr id="197635" name="Rectangle 3"/>
          <p:cNvSpPr>
            <a:spLocks noGrp="1" noChangeArrowheads="1"/>
          </p:cNvSpPr>
          <p:nvPr>
            <p:ph type="body" idx="1"/>
          </p:nvPr>
        </p:nvSpPr>
        <p:spPr/>
        <p:txBody>
          <a:bodyPr/>
          <a:lstStyle/>
          <a:p>
            <a:pPr>
              <a:lnSpc>
                <a:spcPct val="110000"/>
              </a:lnSpc>
            </a:pPr>
            <a:r>
              <a:rPr lang="en-US" altLang="zh-CN" sz="1800" dirty="0"/>
              <a:t>#include&lt;</a:t>
            </a:r>
            <a:r>
              <a:rPr lang="en-US" altLang="zh-CN" sz="1800" dirty="0" err="1"/>
              <a:t>stdio.h</a:t>
            </a:r>
            <a:r>
              <a:rPr lang="en-US" altLang="zh-CN" sz="1800" dirty="0"/>
              <a:t>&gt;</a:t>
            </a:r>
          </a:p>
          <a:p>
            <a:pPr>
              <a:lnSpc>
                <a:spcPct val="110000"/>
              </a:lnSpc>
            </a:pPr>
            <a:r>
              <a:rPr lang="en-US" altLang="zh-CN" sz="1800" dirty="0" err="1"/>
              <a:t>int</a:t>
            </a:r>
            <a:r>
              <a:rPr lang="en-US" altLang="zh-CN" sz="1800" dirty="0"/>
              <a:t> main(void)</a:t>
            </a:r>
          </a:p>
          <a:p>
            <a:pPr>
              <a:lnSpc>
                <a:spcPct val="110000"/>
              </a:lnSpc>
            </a:pPr>
            <a:r>
              <a:rPr lang="en-US" altLang="zh-CN" sz="1800" dirty="0"/>
              <a:t>{</a:t>
            </a:r>
          </a:p>
          <a:p>
            <a:pPr>
              <a:lnSpc>
                <a:spcPct val="110000"/>
              </a:lnSpc>
            </a:pPr>
            <a:r>
              <a:rPr lang="en-US" altLang="zh-CN" sz="1800" dirty="0"/>
              <a:t>double counter;</a:t>
            </a:r>
          </a:p>
          <a:p>
            <a:pPr>
              <a:lnSpc>
                <a:spcPct val="110000"/>
              </a:lnSpc>
            </a:pPr>
            <a:r>
              <a:rPr lang="en-US" altLang="zh-CN" sz="1800" dirty="0"/>
              <a:t>double result;</a:t>
            </a:r>
          </a:p>
          <a:p>
            <a:pPr>
              <a:lnSpc>
                <a:spcPct val="110000"/>
              </a:lnSpc>
            </a:pPr>
            <a:r>
              <a:rPr lang="en-US" altLang="zh-CN" sz="1800" dirty="0"/>
              <a:t>double temp;</a:t>
            </a:r>
          </a:p>
          <a:p>
            <a:pPr>
              <a:lnSpc>
                <a:spcPct val="110000"/>
              </a:lnSpc>
            </a:pPr>
            <a:r>
              <a:rPr lang="en-US" altLang="zh-CN" sz="1800" dirty="0"/>
              <a:t>for(counter=0;counter&lt;2000.0*2000.0*2000.0/20.0+2020;</a:t>
            </a:r>
          </a:p>
          <a:p>
            <a:pPr>
              <a:lnSpc>
                <a:spcPct val="110000"/>
              </a:lnSpc>
            </a:pPr>
            <a:r>
              <a:rPr lang="en-US" altLang="zh-CN" sz="1800" dirty="0"/>
              <a:t>counter+=(5-1)/4){</a:t>
            </a:r>
          </a:p>
          <a:p>
            <a:pPr>
              <a:lnSpc>
                <a:spcPct val="110000"/>
              </a:lnSpc>
            </a:pPr>
            <a:r>
              <a:rPr lang="en-US" altLang="zh-CN" sz="1800" dirty="0"/>
              <a:t>temp=counter/1979;</a:t>
            </a:r>
          </a:p>
          <a:p>
            <a:pPr>
              <a:lnSpc>
                <a:spcPct val="110000"/>
              </a:lnSpc>
            </a:pPr>
            <a:r>
              <a:rPr lang="en-US" altLang="zh-CN" sz="1800" dirty="0"/>
              <a:t>result=counter;</a:t>
            </a:r>
          </a:p>
          <a:p>
            <a:pPr>
              <a:lnSpc>
                <a:spcPct val="110000"/>
              </a:lnSpc>
            </a:pPr>
            <a:r>
              <a:rPr lang="en-US" altLang="zh-CN" sz="1800" dirty="0"/>
              <a:t>}</a:t>
            </a:r>
          </a:p>
          <a:p>
            <a:pPr>
              <a:lnSpc>
                <a:spcPct val="110000"/>
              </a:lnSpc>
            </a:pPr>
            <a:r>
              <a:rPr lang="en-US" altLang="zh-CN" sz="1800" dirty="0" err="1"/>
              <a:t>printf</a:t>
            </a:r>
            <a:r>
              <a:rPr lang="en-US" altLang="zh-CN" sz="1800" dirty="0"/>
              <a:t>(Result </a:t>
            </a:r>
            <a:r>
              <a:rPr lang="en-US" altLang="zh-CN" sz="1800" dirty="0" err="1"/>
              <a:t>is%lf</a:t>
            </a:r>
            <a:r>
              <a:rPr lang="en-US" altLang="zh-CN" sz="1800" dirty="0"/>
              <a:t>\\</a:t>
            </a:r>
            <a:r>
              <a:rPr lang="en-US" altLang="zh-CN" sz="1800" dirty="0" err="1"/>
              <a:t>n,result</a:t>
            </a:r>
            <a:r>
              <a:rPr lang="en-US" altLang="zh-CN" sz="1800" dirty="0"/>
              <a:t>);</a:t>
            </a:r>
          </a:p>
          <a:p>
            <a:pPr>
              <a:lnSpc>
                <a:spcPct val="110000"/>
              </a:lnSpc>
            </a:pPr>
            <a:r>
              <a:rPr lang="en-US" altLang="zh-CN" sz="1800" dirty="0"/>
              <a:t>return 0;</a:t>
            </a:r>
          </a:p>
          <a:p>
            <a:pPr>
              <a:lnSpc>
                <a:spcPct val="110000"/>
              </a:lnSpc>
            </a:pPr>
            <a:r>
              <a:rPr lang="en-US" altLang="zh-CN" sz="1800" dirty="0"/>
              <a:t>}</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zh-CN" altLang="en-US"/>
              <a:t>编译选项</a:t>
            </a:r>
          </a:p>
        </p:txBody>
      </p:sp>
      <p:sp>
        <p:nvSpPr>
          <p:cNvPr id="198659" name="Rectangle 3"/>
          <p:cNvSpPr>
            <a:spLocks noGrp="1" noChangeArrowheads="1"/>
          </p:cNvSpPr>
          <p:nvPr>
            <p:ph type="body" idx="1"/>
          </p:nvPr>
        </p:nvSpPr>
        <p:spPr/>
        <p:txBody>
          <a:bodyPr/>
          <a:lstStyle/>
          <a:p>
            <a:r>
              <a:rPr lang="en-US" altLang="zh-CN" dirty="0"/>
              <a:t>1.gcc </a:t>
            </a:r>
            <a:r>
              <a:rPr lang="en-US" altLang="zh-CN" dirty="0" err="1" smtClean="0"/>
              <a:t>optimize.c</a:t>
            </a:r>
            <a:r>
              <a:rPr lang="en-US" altLang="zh-CN" dirty="0" smtClean="0"/>
              <a:t> -</a:t>
            </a:r>
            <a:r>
              <a:rPr lang="en-US" altLang="zh-CN" dirty="0"/>
              <a:t>o optimize</a:t>
            </a:r>
          </a:p>
          <a:p>
            <a:r>
              <a:rPr lang="en-US" altLang="zh-CN" dirty="0"/>
              <a:t>time./optimize</a:t>
            </a:r>
          </a:p>
          <a:p>
            <a:r>
              <a:rPr lang="en-US" altLang="zh-CN" dirty="0"/>
              <a:t>2.gcc–O </a:t>
            </a:r>
            <a:r>
              <a:rPr lang="en-US" altLang="zh-CN" dirty="0" err="1"/>
              <a:t>optimize.c</a:t>
            </a:r>
            <a:r>
              <a:rPr lang="en-US" altLang="zh-CN" dirty="0"/>
              <a:t>-o optimize</a:t>
            </a:r>
          </a:p>
          <a:p>
            <a:r>
              <a:rPr lang="en-US" altLang="zh-CN" dirty="0"/>
              <a:t>time./optimize</a:t>
            </a:r>
          </a:p>
          <a:p>
            <a:r>
              <a:rPr lang="en-US" altLang="zh-CN" dirty="0"/>
              <a:t>     </a:t>
            </a:r>
            <a:r>
              <a:rPr lang="zh-CN" altLang="en-US" dirty="0"/>
              <a:t>对比两次执行的输出结果不难看出</a:t>
            </a:r>
            <a:r>
              <a:rPr lang="en-US" altLang="zh-CN" dirty="0"/>
              <a:t>,</a:t>
            </a:r>
            <a:r>
              <a:rPr lang="zh-CN" altLang="en-US" dirty="0"/>
              <a:t>程序的性能的确得到了很大幅度的改善</a:t>
            </a:r>
          </a:p>
          <a:p>
            <a:endParaRPr lang="en-US" altLang="zh-CN" dirty="0"/>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767" y="316151"/>
            <a:ext cx="6048672" cy="707886"/>
          </a:xfrm>
          <a:prstGeom prst="rect">
            <a:avLst/>
          </a:prstGeom>
          <a:noFill/>
        </p:spPr>
        <p:txBody>
          <a:bodyPr wrap="square" rtlCol="0">
            <a:spAutoFit/>
          </a:bodyPr>
          <a:lstStyle/>
          <a:p>
            <a:r>
              <a:rPr lang="zh-CN" altLang="en-US" sz="4000" dirty="0">
                <a:latin typeface="+mj-ea"/>
                <a:ea typeface="+mj-ea"/>
              </a:rPr>
              <a:t>多</a:t>
            </a:r>
            <a:r>
              <a:rPr lang="zh-CN" altLang="en-US" sz="4000" dirty="0" smtClean="0">
                <a:latin typeface="+mj-ea"/>
                <a:ea typeface="+mj-ea"/>
              </a:rPr>
              <a:t>个</a:t>
            </a:r>
            <a:r>
              <a:rPr lang="en-US" altLang="zh-CN" sz="4000" dirty="0" smtClean="0">
                <a:latin typeface="+mj-ea"/>
                <a:ea typeface="+mj-ea"/>
              </a:rPr>
              <a:t>C</a:t>
            </a:r>
            <a:r>
              <a:rPr lang="zh-CN" altLang="en-US" sz="4000" dirty="0" smtClean="0">
                <a:latin typeface="+mj-ea"/>
                <a:ea typeface="+mj-ea"/>
              </a:rPr>
              <a:t>文件的编译过程</a:t>
            </a:r>
            <a:endParaRPr lang="zh-CN" altLang="en-US" sz="4000" dirty="0">
              <a:latin typeface="+mj-ea"/>
              <a:ea typeface="+mj-ea"/>
            </a:endParaRPr>
          </a:p>
        </p:txBody>
      </p:sp>
      <p:sp>
        <p:nvSpPr>
          <p:cNvPr id="3" name="矩形 2"/>
          <p:cNvSpPr/>
          <p:nvPr/>
        </p:nvSpPr>
        <p:spPr>
          <a:xfrm>
            <a:off x="228600" y="1324258"/>
            <a:ext cx="8763000" cy="6032421"/>
          </a:xfrm>
          <a:prstGeom prst="rect">
            <a:avLst/>
          </a:prstGeom>
          <a:noFill/>
          <a:ln w="9525">
            <a:noFill/>
            <a:miter lim="800000"/>
          </a:ln>
          <a:effectLst/>
        </p:spPr>
        <p:txBody>
          <a:bodyPr vert="horz" wrap="square" lIns="38100" tIns="38100" rIns="38100" bIns="38100" numCol="1" anchor="t" anchorCtr="0" compatLnSpc="1"/>
          <a:lstStyle/>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一般情况一个程序都是有若干个文件源文件组成，所以编译的时候需要形成多个编译单元，使用</a:t>
            </a:r>
            <a:r>
              <a:rPr lang="en-US" altLang="zh-CN" sz="2400" dirty="0">
                <a:solidFill>
                  <a:schemeClr val="tx2"/>
                </a:solidFill>
                <a:latin typeface="+mn-lt"/>
                <a:ea typeface="+mn-ea"/>
                <a:cs typeface="+mn-cs"/>
                <a:sym typeface="Calibri Bold" charset="0"/>
              </a:rPr>
              <a:t>GCC</a:t>
            </a:r>
            <a:r>
              <a:rPr lang="zh-CN" altLang="en-US" sz="2400" dirty="0">
                <a:solidFill>
                  <a:schemeClr val="tx2"/>
                </a:solidFill>
                <a:latin typeface="+mn-lt"/>
                <a:ea typeface="+mn-ea"/>
                <a:cs typeface="+mn-cs"/>
                <a:sym typeface="Calibri Bold" charset="0"/>
              </a:rPr>
              <a:t>编译器可以将多个源文件编译成所需要的程序</a:t>
            </a:r>
          </a:p>
          <a:p>
            <a:pPr marL="254000" indent="-254000" algn="l">
              <a:spcBef>
                <a:spcPts val="600"/>
              </a:spcBef>
              <a:buClr>
                <a:srgbClr val="990000"/>
              </a:buClr>
              <a:buSzPct val="60000"/>
              <a:buFont typeface="Wingdings" panose="05000000000000000000" pitchFamily="2" charset="2"/>
              <a:buChar char="l"/>
            </a:pPr>
            <a:endParaRPr lang="zh-CN" altLang="en-US"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比如：源文件有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a:t>
            </a:r>
            <a:r>
              <a:rPr lang="zh-CN" altLang="en-US" sz="2400" dirty="0">
                <a:solidFill>
                  <a:schemeClr val="tx2"/>
                </a:solidFill>
                <a:latin typeface="+mn-lt"/>
                <a:ea typeface="+mn-ea"/>
                <a:cs typeface="+mn-cs"/>
                <a:sym typeface="Calibri Bold" charset="0"/>
              </a:rPr>
              <a:t>最终生成一个可执行的文件</a:t>
            </a:r>
            <a:r>
              <a:rPr lang="en-US" altLang="zh-CN" sz="2400" dirty="0">
                <a:solidFill>
                  <a:schemeClr val="tx2"/>
                </a:solidFill>
                <a:latin typeface="+mn-lt"/>
                <a:ea typeface="+mn-ea"/>
                <a:cs typeface="+mn-cs"/>
                <a:sym typeface="Calibri Bold" charset="0"/>
              </a:rPr>
              <a:t>main</a:t>
            </a: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比如：一个工程有</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zh-CN" altLang="en-US" sz="2400" dirty="0">
                <a:solidFill>
                  <a:schemeClr val="tx2"/>
                </a:solidFill>
                <a:latin typeface="+mn-lt"/>
                <a:ea typeface="+mn-ea"/>
                <a:cs typeface="+mn-cs"/>
                <a:sym typeface="Calibri Bold" charset="0"/>
              </a:rPr>
              <a:t>生成</a:t>
            </a:r>
            <a:r>
              <a:rPr lang="en-US" altLang="zh-CN" sz="2400" dirty="0">
                <a:solidFill>
                  <a:schemeClr val="tx2"/>
                </a:solidFill>
                <a:latin typeface="+mn-lt"/>
                <a:ea typeface="+mn-ea"/>
                <a:cs typeface="+mn-cs"/>
                <a:sym typeface="Calibri Bold" charset="0"/>
              </a:rPr>
              <a:t>test</a:t>
            </a:r>
            <a:r>
              <a:rPr lang="zh-CN" altLang="en-US" sz="2400" dirty="0">
                <a:solidFill>
                  <a:schemeClr val="tx2"/>
                </a:solidFill>
                <a:latin typeface="+mn-lt"/>
                <a:ea typeface="+mn-ea"/>
                <a:cs typeface="+mn-cs"/>
                <a:sym typeface="Calibri Bold" charset="0"/>
              </a:rPr>
              <a:t>的可执行文件。</a:t>
            </a: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编译命令如下：</a:t>
            </a: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–c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r>
              <a:rPr lang="en-US" altLang="zh-CN" sz="2400" dirty="0">
                <a:solidFill>
                  <a:schemeClr val="tx2"/>
                </a:solidFill>
                <a:latin typeface="+mn-lt"/>
                <a:ea typeface="+mn-ea"/>
                <a:cs typeface="+mn-cs"/>
                <a:sym typeface="Calibri Bold" charset="0"/>
              </a:rPr>
              <a:t> –o main</a:t>
            </a:r>
          </a:p>
          <a:p>
            <a:pPr marL="254000" indent="-254000" algn="l">
              <a:spcBef>
                <a:spcPts val="600"/>
              </a:spcBef>
              <a:buClr>
                <a:srgbClr val="990000"/>
              </a:buClr>
              <a:buSzPct val="60000"/>
              <a:buFont typeface="Wingdings" panose="05000000000000000000" pitchFamily="2" charset="2"/>
              <a:buChar char="l"/>
            </a:pPr>
            <a:r>
              <a:rPr lang="zh-CN" altLang="en-US" sz="2400" dirty="0">
                <a:solidFill>
                  <a:schemeClr val="tx2"/>
                </a:solidFill>
                <a:latin typeface="+mn-lt"/>
                <a:ea typeface="+mn-ea"/>
                <a:cs typeface="+mn-cs"/>
                <a:sym typeface="Calibri Bold" charset="0"/>
              </a:rPr>
              <a:t>或者：</a:t>
            </a: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gcc</a:t>
            </a:r>
            <a:r>
              <a:rPr lang="en-US" altLang="zh-CN" sz="2400" dirty="0">
                <a:solidFill>
                  <a:schemeClr val="tx2"/>
                </a:solidFill>
                <a:latin typeface="+mn-lt"/>
                <a:ea typeface="+mn-ea"/>
                <a:cs typeface="+mn-cs"/>
                <a:sym typeface="Calibri Bold" charset="0"/>
              </a:rPr>
              <a:t> –o main </a:t>
            </a:r>
            <a:r>
              <a:rPr lang="en-US" altLang="zh-CN" sz="2400" dirty="0" err="1">
                <a:solidFill>
                  <a:schemeClr val="tx2"/>
                </a:solidFill>
                <a:latin typeface="+mn-lt"/>
                <a:ea typeface="+mn-ea"/>
                <a:cs typeface="+mn-cs"/>
                <a:sym typeface="Calibri Bold" charset="0"/>
              </a:rPr>
              <a:t>main.c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a.c</a:t>
            </a:r>
            <a:r>
              <a:rPr lang="en-US" altLang="zh-CN" sz="2400" dirty="0">
                <a:solidFill>
                  <a:schemeClr val="tx2"/>
                </a:solidFill>
                <a:latin typeface="+mn-lt"/>
                <a:ea typeface="+mn-ea"/>
                <a:cs typeface="+mn-cs"/>
                <a:sym typeface="Calibri Bold" charset="0"/>
              </a:rPr>
              <a:t> </a:t>
            </a:r>
            <a:r>
              <a:rPr lang="en-US" altLang="zh-CN" sz="2400" dirty="0" err="1">
                <a:solidFill>
                  <a:schemeClr val="tx2"/>
                </a:solidFill>
                <a:latin typeface="+mn-lt"/>
                <a:ea typeface="+mn-ea"/>
                <a:cs typeface="+mn-cs"/>
                <a:sym typeface="Calibri Bold" charset="0"/>
              </a:rPr>
              <a:t>b.c</a:t>
            </a: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endParaRPr lang="en-US" altLang="zh-CN" sz="2400" dirty="0">
              <a:solidFill>
                <a:schemeClr val="tx2"/>
              </a:solidFill>
              <a:latin typeface="+mn-lt"/>
              <a:ea typeface="+mn-ea"/>
              <a:cs typeface="+mn-cs"/>
              <a:sym typeface="Calibri Bold" charset="0"/>
            </a:endParaRPr>
          </a:p>
          <a:p>
            <a:pPr marL="254000" indent="-254000" algn="l">
              <a:spcBef>
                <a:spcPts val="600"/>
              </a:spcBef>
              <a:buClr>
                <a:srgbClr val="990000"/>
              </a:buClr>
              <a:buSzPct val="60000"/>
              <a:buFont typeface="Wingdings" panose="05000000000000000000" pitchFamily="2" charset="2"/>
              <a:buChar char="l"/>
            </a:pPr>
            <a:r>
              <a:rPr lang="en-US" altLang="zh-CN" sz="2400" dirty="0">
                <a:solidFill>
                  <a:schemeClr val="tx2"/>
                </a:solidFill>
                <a:latin typeface="+mn-lt"/>
                <a:ea typeface="+mn-ea"/>
                <a:cs typeface="+mn-cs"/>
                <a:sym typeface="Calibri Bold" charset="0"/>
              </a:rPr>
              <a:t> </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idx="4294967295"/>
          </p:nvPr>
        </p:nvSpPr>
        <p:spPr/>
        <p:txBody>
          <a:bodyPr/>
          <a:lstStyle/>
          <a:p>
            <a:pPr eaLnBrk="1" hangingPunct="1"/>
            <a:r>
              <a:rPr lang="zh-CN" altLang="en-US"/>
              <a:t>GDB的概述</a:t>
            </a:r>
          </a:p>
        </p:txBody>
      </p:sp>
      <p:sp>
        <p:nvSpPr>
          <p:cNvPr id="16387" name="内容占位符 2"/>
          <p:cNvSpPr>
            <a:spLocks noGrp="1"/>
          </p:cNvSpPr>
          <p:nvPr>
            <p:ph idx="4294967295"/>
          </p:nvPr>
        </p:nvSpPr>
        <p:spPr/>
        <p:txBody>
          <a:bodyPr/>
          <a:lstStyle/>
          <a:p>
            <a:pPr eaLnBrk="1" hangingPunct="1"/>
            <a:r>
              <a:rPr lang="en-US"/>
              <a:t>GDB</a:t>
            </a:r>
            <a:r>
              <a:rPr lang="zh-CN" altLang="en-US"/>
              <a:t>是一款</a:t>
            </a:r>
            <a:r>
              <a:rPr lang="en-US"/>
              <a:t>GNU</a:t>
            </a:r>
            <a:r>
              <a:rPr lang="zh-CN" altLang="en-US"/>
              <a:t>开发组织并发布的</a:t>
            </a:r>
            <a:r>
              <a:rPr lang="en-US"/>
              <a:t>UNIX/Linux</a:t>
            </a:r>
            <a:r>
              <a:rPr lang="zh-CN" altLang="en-US"/>
              <a:t>下的程序调试工具。它使你能在程序运行时观察程序的内部结构和内存的使用情况</a:t>
            </a:r>
            <a:r>
              <a:rPr lang="en-US"/>
              <a:t>. </a:t>
            </a:r>
            <a:r>
              <a:rPr lang="zh-CN" altLang="en-US"/>
              <a:t>以下是</a:t>
            </a:r>
            <a:r>
              <a:rPr lang="en-US"/>
              <a:t>gdb </a:t>
            </a:r>
            <a:r>
              <a:rPr lang="zh-CN" altLang="en-US"/>
              <a:t>所提供的一些功能</a:t>
            </a:r>
            <a:r>
              <a:rPr lang="en-US"/>
              <a:t>:</a:t>
            </a:r>
          </a:p>
          <a:p>
            <a:pPr lvl="1" eaLnBrk="1" hangingPunct="1"/>
            <a:r>
              <a:rPr lang="zh-CN" altLang="en-US"/>
              <a:t>它使你能监视你程序中变量的值</a:t>
            </a:r>
            <a:r>
              <a:rPr lang="en-US"/>
              <a:t>.</a:t>
            </a:r>
          </a:p>
          <a:p>
            <a:pPr lvl="1" eaLnBrk="1" hangingPunct="1"/>
            <a:r>
              <a:rPr lang="zh-CN" altLang="en-US"/>
              <a:t>它使你能设置断点以使程序在指定的代码行上停止执行</a:t>
            </a:r>
            <a:r>
              <a:rPr lang="en-US"/>
              <a:t>.</a:t>
            </a:r>
          </a:p>
          <a:p>
            <a:pPr lvl="1" eaLnBrk="1" hangingPunct="1"/>
            <a:r>
              <a:rPr lang="zh-CN" altLang="en-US"/>
              <a:t>它使你能一行行的执行你的代码</a:t>
            </a:r>
            <a:r>
              <a:rPr lang="en-US"/>
              <a:t>.</a:t>
            </a:r>
          </a:p>
          <a:p>
            <a:pPr eaLnBrk="1" hangingPunct="1"/>
            <a:endParaRPr lang="en-US" sz="2000">
              <a:sym typeface="+mn-ea"/>
            </a:endParaRPr>
          </a:p>
          <a:p>
            <a:pPr eaLnBrk="1" hangingPunct="1"/>
            <a:endParaRPr lang="en-US" sz="2000">
              <a:sym typeface="+mn-ea"/>
            </a:endParaRPr>
          </a:p>
          <a:p>
            <a:pPr eaLnBrk="1" hangingPunct="1"/>
            <a:r>
              <a:rPr lang="en-US" sz="2000">
                <a:sym typeface="+mn-ea"/>
              </a:rPr>
              <a:t>GDB</a:t>
            </a:r>
            <a:r>
              <a:rPr lang="zh-CN" altLang="en-US" sz="2000">
                <a:sym typeface="+mn-ea"/>
              </a:rPr>
              <a:t>的命令格式</a:t>
            </a:r>
            <a:endParaRPr lang="en-US" sz="2000"/>
          </a:p>
          <a:p>
            <a:pPr lvl="1" eaLnBrk="1" hangingPunct="1"/>
            <a:r>
              <a:rPr lang="en-US" sz="2000">
                <a:sym typeface="+mn-ea"/>
              </a:rPr>
              <a:t>gdb [option] [executable-file[core-file or process-id]]</a:t>
            </a:r>
            <a:endParaRPr lang="en-US" sz="2000"/>
          </a:p>
          <a:p>
            <a:pPr lvl="1" eaLnBrk="1" hangingPunct="1"/>
            <a:endParaRPr lang="zh-CN" altLang="en-US"/>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idx="4294967295"/>
          </p:nvPr>
        </p:nvSpPr>
        <p:spPr/>
        <p:txBody>
          <a:bodyPr/>
          <a:lstStyle/>
          <a:p>
            <a:pPr eaLnBrk="1" hangingPunct="1"/>
            <a:r>
              <a:rPr lang="zh-CN" altLang="en-US" dirty="0"/>
              <a:t>GDB的常用命令			</a:t>
            </a:r>
          </a:p>
        </p:txBody>
      </p:sp>
      <p:sp>
        <p:nvSpPr>
          <p:cNvPr id="18435" name="内容占位符 2"/>
          <p:cNvSpPr>
            <a:spLocks noGrp="1"/>
          </p:cNvSpPr>
          <p:nvPr>
            <p:ph idx="4294967295"/>
          </p:nvPr>
        </p:nvSpPr>
        <p:spPr/>
        <p:txBody>
          <a:bodyPr/>
          <a:lstStyle/>
          <a:p>
            <a:pPr eaLnBrk="1" hangingPunct="1"/>
            <a:r>
              <a:rPr lang="zh-CN" altLang="en-US" dirty="0"/>
              <a:t>加载和退出命令</a:t>
            </a:r>
          </a:p>
          <a:p>
            <a:pPr lvl="1" eaLnBrk="1" hangingPunct="1"/>
            <a:r>
              <a:rPr lang="en-US" dirty="0" err="1"/>
              <a:t>gdb</a:t>
            </a:r>
            <a:r>
              <a:rPr lang="en-US" dirty="0"/>
              <a:t> filename:</a:t>
            </a:r>
            <a:r>
              <a:rPr lang="zh-CN" altLang="en-US" dirty="0"/>
              <a:t>在</a:t>
            </a:r>
            <a:r>
              <a:rPr lang="en-US" dirty="0"/>
              <a:t>shell</a:t>
            </a:r>
            <a:r>
              <a:rPr lang="zh-CN" altLang="en-US" dirty="0"/>
              <a:t>下直接加载文件进行调试</a:t>
            </a:r>
          </a:p>
          <a:p>
            <a:pPr lvl="1" eaLnBrk="1" hangingPunct="1"/>
            <a:r>
              <a:rPr lang="en-US" dirty="0"/>
              <a:t>file filename:</a:t>
            </a:r>
            <a:r>
              <a:rPr lang="zh-CN" altLang="en-US" dirty="0"/>
              <a:t>在</a:t>
            </a:r>
            <a:r>
              <a:rPr lang="en-US" dirty="0" err="1"/>
              <a:t>gdb</a:t>
            </a:r>
            <a:r>
              <a:rPr lang="zh-CN" altLang="en-US" dirty="0"/>
              <a:t>下通过</a:t>
            </a:r>
            <a:r>
              <a:rPr lang="en-US" dirty="0"/>
              <a:t>file</a:t>
            </a:r>
            <a:r>
              <a:rPr lang="zh-CN" altLang="en-US" dirty="0"/>
              <a:t>命令加载程序进行调试</a:t>
            </a:r>
          </a:p>
          <a:p>
            <a:pPr lvl="1" eaLnBrk="1" hangingPunct="1"/>
            <a:r>
              <a:rPr lang="en-US" dirty="0"/>
              <a:t>kill</a:t>
            </a:r>
            <a:r>
              <a:rPr lang="zh-CN" altLang="en-US" dirty="0"/>
              <a:t>：终止正在调试的程序</a:t>
            </a:r>
          </a:p>
          <a:p>
            <a:pPr lvl="1" eaLnBrk="1" hangingPunct="1"/>
            <a:r>
              <a:rPr lang="en-US" dirty="0"/>
              <a:t>quit</a:t>
            </a:r>
            <a:r>
              <a:rPr lang="zh-CN" altLang="en-US" dirty="0"/>
              <a:t>：退出</a:t>
            </a:r>
            <a:r>
              <a:rPr lang="en-US" dirty="0" err="1"/>
              <a:t>gdb</a:t>
            </a:r>
            <a:r>
              <a:rPr lang="zh-CN" altLang="en-US" dirty="0"/>
              <a:t>调试环境</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b="1" dirty="0" smtClean="0"/>
              <a:t>Linux</a:t>
            </a:r>
            <a:r>
              <a:rPr lang="zh-CN" altLang="en-US" b="1" dirty="0" smtClean="0"/>
              <a:t>现状</a:t>
            </a:r>
          </a:p>
        </p:txBody>
      </p:sp>
      <p:sp>
        <p:nvSpPr>
          <p:cNvPr id="2" name="Rectangle 3"/>
          <p:cNvSpPr>
            <a:spLocks noGrp="1" noChangeArrowheads="1"/>
          </p:cNvSpPr>
          <p:nvPr>
            <p:ph type="body" idx="1"/>
          </p:nvPr>
        </p:nvSpPr>
        <p:spPr>
          <a:xfrm>
            <a:off x="457200" y="2000250"/>
            <a:ext cx="8686800" cy="3090863"/>
          </a:xfrm>
        </p:spPr>
        <p:txBody>
          <a:bodyPr/>
          <a:lstStyle/>
          <a:p>
            <a:r>
              <a:rPr lang="zh-CN" altLang="en-US" dirty="0" smtClean="0">
                <a:solidFill>
                  <a:srgbClr val="FF0000"/>
                </a:solidFill>
              </a:rPr>
              <a:t>服务器端</a:t>
            </a:r>
            <a:r>
              <a:rPr lang="zh-CN" altLang="en-US" dirty="0" smtClean="0"/>
              <a:t>，</a:t>
            </a:r>
            <a:r>
              <a:rPr lang="en-US" altLang="zh-CN" dirty="0"/>
              <a:t>Linux</a:t>
            </a:r>
            <a:r>
              <a:rPr lang="zh-CN" altLang="en-US" dirty="0"/>
              <a:t>市场份额一直在快速</a:t>
            </a:r>
            <a:r>
              <a:rPr lang="zh-CN" altLang="en-US" dirty="0" smtClean="0"/>
              <a:t>增长</a:t>
            </a:r>
            <a:r>
              <a:rPr lang="zh-CN" altLang="en-US" dirty="0"/>
              <a:t>。</a:t>
            </a:r>
            <a:r>
              <a:rPr lang="en-US" altLang="zh-CN" dirty="0" smtClean="0"/>
              <a:t>Linux</a:t>
            </a:r>
            <a:r>
              <a:rPr lang="zh-CN" altLang="en-US" dirty="0"/>
              <a:t>非常稳定，特别适合大型企业</a:t>
            </a:r>
            <a:r>
              <a:rPr lang="zh-CN" altLang="en-US" dirty="0" smtClean="0"/>
              <a:t>生产环境。</a:t>
            </a:r>
            <a:endParaRPr lang="en-US" altLang="zh-CN" dirty="0"/>
          </a:p>
          <a:p>
            <a:pPr eaLnBrk="1" hangingPunct="1"/>
            <a:r>
              <a:rPr lang="zh-CN" altLang="en-US" dirty="0"/>
              <a:t>作为网络平台的后台服务器被使用：门户网站（搜狐、新浪、网易等）、电商平台（淘宝、</a:t>
            </a:r>
            <a:r>
              <a:rPr lang="en-US" altLang="zh-CN" dirty="0"/>
              <a:t>QQ</a:t>
            </a:r>
            <a:r>
              <a:rPr lang="zh-CN" altLang="en-US" dirty="0"/>
              <a:t>商城等）大部分使用</a:t>
            </a:r>
            <a:r>
              <a:rPr lang="en-US" altLang="zh-CN" dirty="0"/>
              <a:t>Linux</a:t>
            </a:r>
            <a:r>
              <a:rPr lang="zh-CN" altLang="en-US" dirty="0"/>
              <a:t>操作系统</a:t>
            </a:r>
            <a:r>
              <a:rPr lang="zh-CN" altLang="en-US" dirty="0" smtClean="0"/>
              <a:t>；</a:t>
            </a:r>
            <a:endParaRPr lang="en-US" altLang="zh-CN" dirty="0" smtClean="0"/>
          </a:p>
          <a:p>
            <a:pPr eaLnBrk="1" hangingPunct="1"/>
            <a:r>
              <a:rPr lang="zh-CN" altLang="en-US" dirty="0"/>
              <a:t>作为应用服务器、数据库服务器被使用：解决海量数据、高并发的问题</a:t>
            </a:r>
            <a:r>
              <a:rPr lang="zh-CN" altLang="en-US" dirty="0" smtClean="0"/>
              <a:t>；</a:t>
            </a:r>
            <a:endParaRPr lang="zh-CN" altLang="en-US" dirty="0"/>
          </a:p>
          <a:p>
            <a:pPr eaLnBrk="1" hangingPunct="1"/>
            <a:r>
              <a:rPr lang="zh-CN" altLang="en-US" dirty="0"/>
              <a:t>作为嵌入式操作系统被使用：智能控制、自动化、物联网等领域。</a:t>
            </a:r>
          </a:p>
          <a:p>
            <a:pPr eaLnBrk="1" hangingPunct="1"/>
            <a:endParaRPr lang="zh-CN" altLang="en-US" dirty="0"/>
          </a:p>
          <a:p>
            <a:pPr eaLnBrk="1" hangingPunct="1"/>
            <a:endParaRPr lang="en-US" altLang="zh-CN" dirty="0" smtClean="0"/>
          </a:p>
          <a:p>
            <a:pPr eaLnBrk="1" hangingPunct="1"/>
            <a:endParaRPr kumimoji="0" lang="en-US" altLang="zh-CN" dirty="0"/>
          </a:p>
          <a:p>
            <a:pPr eaLnBrk="1" hangingPunct="1"/>
            <a:endParaRPr kumimoji="0" lang="zh-CN" altLang="en-US"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idx="4294967295"/>
          </p:nvPr>
        </p:nvSpPr>
        <p:spPr/>
        <p:txBody>
          <a:bodyPr/>
          <a:lstStyle/>
          <a:p>
            <a:pPr eaLnBrk="1" hangingPunct="1"/>
            <a:r>
              <a:rPr lang="zh-CN" altLang="en-US" dirty="0"/>
              <a:t>GDB的常用命令			</a:t>
            </a:r>
          </a:p>
        </p:txBody>
      </p:sp>
      <p:sp>
        <p:nvSpPr>
          <p:cNvPr id="19459" name="内容占位符 2"/>
          <p:cNvSpPr>
            <a:spLocks noGrp="1"/>
          </p:cNvSpPr>
          <p:nvPr>
            <p:ph idx="4294967295"/>
          </p:nvPr>
        </p:nvSpPr>
        <p:spPr/>
        <p:txBody>
          <a:bodyPr/>
          <a:lstStyle/>
          <a:p>
            <a:pPr eaLnBrk="1" hangingPunct="1"/>
            <a:r>
              <a:rPr lang="zh-CN" altLang="en-US"/>
              <a:t>断点控制</a:t>
            </a:r>
          </a:p>
          <a:p>
            <a:pPr lvl="1" eaLnBrk="1" hangingPunct="1"/>
            <a:r>
              <a:rPr lang="en-US">
                <a:solidFill>
                  <a:srgbClr val="FF0000"/>
                </a:solidFill>
              </a:rPr>
              <a:t>break</a:t>
            </a:r>
            <a:r>
              <a:rPr lang="en-US"/>
              <a:t> </a:t>
            </a:r>
            <a:r>
              <a:rPr lang="zh-CN" altLang="en-US"/>
              <a:t>函数名或行号</a:t>
            </a:r>
            <a:r>
              <a:rPr lang="en-US"/>
              <a:t>[if </a:t>
            </a:r>
            <a:r>
              <a:rPr lang="zh-CN" altLang="en-US"/>
              <a:t>条件</a:t>
            </a:r>
            <a:r>
              <a:rPr lang="en-US"/>
              <a:t>]</a:t>
            </a:r>
          </a:p>
          <a:p>
            <a:pPr lvl="1" eaLnBrk="1" hangingPunct="1"/>
            <a:r>
              <a:rPr lang="en-US">
                <a:solidFill>
                  <a:srgbClr val="FF0000"/>
                </a:solidFill>
              </a:rPr>
              <a:t>Info break </a:t>
            </a:r>
            <a:r>
              <a:rPr lang="en-US"/>
              <a:t>:</a:t>
            </a:r>
            <a:r>
              <a:rPr lang="zh-CN" altLang="en-US"/>
              <a:t>显示程序中设置的断点；</a:t>
            </a:r>
          </a:p>
          <a:p>
            <a:pPr lvl="1" eaLnBrk="1" hangingPunct="1"/>
            <a:r>
              <a:rPr lang="en-US">
                <a:solidFill>
                  <a:srgbClr val="FF0000"/>
                </a:solidFill>
              </a:rPr>
              <a:t>delete breakpoint</a:t>
            </a:r>
            <a:r>
              <a:rPr lang="en-US"/>
              <a:t> </a:t>
            </a:r>
            <a:r>
              <a:rPr lang="zh-CN" altLang="en-US"/>
              <a:t>断点号：删除指定的断点</a:t>
            </a:r>
          </a:p>
          <a:p>
            <a:pPr lvl="1" eaLnBrk="1" hangingPunct="1"/>
            <a:r>
              <a:rPr lang="en-US"/>
              <a:t>clear </a:t>
            </a:r>
            <a:r>
              <a:rPr lang="zh-CN" altLang="en-US"/>
              <a:t>断点号：作用同上</a:t>
            </a:r>
          </a:p>
          <a:p>
            <a:pPr lvl="1" eaLnBrk="1" hangingPunct="1"/>
            <a:r>
              <a:rPr lang="en-US"/>
              <a:t>disable breakpoint </a:t>
            </a:r>
            <a:r>
              <a:rPr lang="zh-CN" altLang="en-US"/>
              <a:t>断点号：禁用指定的断点</a:t>
            </a:r>
          </a:p>
          <a:p>
            <a:pPr lvl="1" eaLnBrk="1" hangingPunct="1"/>
            <a:r>
              <a:rPr lang="en-US"/>
              <a:t>enable breakpoint </a:t>
            </a:r>
            <a:r>
              <a:rPr lang="zh-CN" altLang="en-US"/>
              <a:t>断点号：允许指定的断点</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idx="4294967295"/>
          </p:nvPr>
        </p:nvSpPr>
        <p:spPr/>
        <p:txBody>
          <a:bodyPr/>
          <a:lstStyle/>
          <a:p>
            <a:pPr eaLnBrk="1" hangingPunct="1"/>
            <a:r>
              <a:rPr lang="zh-CN" altLang="en-US" dirty="0"/>
              <a:t>GDB的常用命令			</a:t>
            </a:r>
          </a:p>
        </p:txBody>
      </p:sp>
      <p:sp>
        <p:nvSpPr>
          <p:cNvPr id="20483" name="内容占位符 2"/>
          <p:cNvSpPr>
            <a:spLocks noGrp="1"/>
          </p:cNvSpPr>
          <p:nvPr>
            <p:ph idx="4294967295"/>
          </p:nvPr>
        </p:nvSpPr>
        <p:spPr/>
        <p:txBody>
          <a:bodyPr/>
          <a:lstStyle/>
          <a:p>
            <a:pPr eaLnBrk="1" hangingPunct="1"/>
            <a:r>
              <a:rPr lang="zh-CN" altLang="en-US"/>
              <a:t>程序的控制指令</a:t>
            </a:r>
          </a:p>
          <a:p>
            <a:pPr lvl="1" eaLnBrk="1" hangingPunct="1"/>
            <a:r>
              <a:rPr lang="en-US"/>
              <a:t>run:</a:t>
            </a:r>
            <a:r>
              <a:rPr lang="zh-CN" altLang="en-US"/>
              <a:t>程序开始执行，一直运行到断点才终止；</a:t>
            </a:r>
          </a:p>
          <a:p>
            <a:pPr lvl="1" eaLnBrk="1" hangingPunct="1"/>
            <a:r>
              <a:rPr lang="en-US"/>
              <a:t>continue:</a:t>
            </a:r>
            <a:r>
              <a:rPr lang="zh-CN" altLang="en-US"/>
              <a:t>运行到下一个断点；</a:t>
            </a:r>
          </a:p>
          <a:p>
            <a:pPr lvl="1" eaLnBrk="1" hangingPunct="1"/>
            <a:r>
              <a:rPr lang="en-US"/>
              <a:t>next:</a:t>
            </a:r>
            <a:r>
              <a:rPr lang="zh-CN" altLang="en-US"/>
              <a:t>运行下一条指令；</a:t>
            </a:r>
          </a:p>
          <a:p>
            <a:pPr lvl="1" eaLnBrk="1" hangingPunct="1"/>
            <a:r>
              <a:rPr lang="en-US"/>
              <a:t>step:</a:t>
            </a:r>
            <a:r>
              <a:rPr lang="zh-CN" altLang="en-US"/>
              <a:t>运行下一条指令；</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idx="4294967295"/>
          </p:nvPr>
        </p:nvSpPr>
        <p:spPr/>
        <p:txBody>
          <a:bodyPr/>
          <a:lstStyle/>
          <a:p>
            <a:pPr eaLnBrk="1" hangingPunct="1"/>
            <a:r>
              <a:rPr lang="zh-CN" altLang="en-US" dirty="0"/>
              <a:t>GDB的常用命令			</a:t>
            </a:r>
          </a:p>
        </p:txBody>
      </p:sp>
      <p:sp>
        <p:nvSpPr>
          <p:cNvPr id="21507" name="内容占位符 2"/>
          <p:cNvSpPr>
            <a:spLocks noGrp="1"/>
          </p:cNvSpPr>
          <p:nvPr>
            <p:ph idx="4294967295"/>
          </p:nvPr>
        </p:nvSpPr>
        <p:spPr/>
        <p:txBody>
          <a:bodyPr/>
          <a:lstStyle/>
          <a:p>
            <a:pPr eaLnBrk="1" hangingPunct="1">
              <a:lnSpc>
                <a:spcPct val="80000"/>
              </a:lnSpc>
            </a:pPr>
            <a:r>
              <a:rPr lang="zh-CN" altLang="en-US" sz="2800"/>
              <a:t>变量、参数的设置与查看</a:t>
            </a:r>
          </a:p>
          <a:p>
            <a:pPr lvl="1" eaLnBrk="1" hangingPunct="1">
              <a:lnSpc>
                <a:spcPct val="80000"/>
              </a:lnSpc>
            </a:pPr>
            <a:r>
              <a:rPr lang="en-US" sz="2330"/>
              <a:t>list:</a:t>
            </a:r>
            <a:r>
              <a:rPr lang="zh-CN" altLang="en-US" sz="2330"/>
              <a:t>列出产生执行文件的源代码的一部分</a:t>
            </a:r>
            <a:r>
              <a:rPr lang="en-US" sz="2330"/>
              <a:t>.</a:t>
            </a:r>
          </a:p>
          <a:p>
            <a:pPr lvl="1" eaLnBrk="1" hangingPunct="1">
              <a:lnSpc>
                <a:spcPct val="80000"/>
              </a:lnSpc>
            </a:pPr>
            <a:r>
              <a:rPr lang="en-US" sz="2330"/>
              <a:t>watch </a:t>
            </a:r>
            <a:r>
              <a:rPr lang="zh-CN" altLang="en-US" sz="2330"/>
              <a:t>变量名：当变量改变时，显示变量修改前后的值；</a:t>
            </a:r>
          </a:p>
          <a:p>
            <a:pPr lvl="1" eaLnBrk="1" hangingPunct="1">
              <a:lnSpc>
                <a:spcPct val="80000"/>
              </a:lnSpc>
            </a:pPr>
            <a:r>
              <a:rPr lang="en-US" sz="2330"/>
              <a:t>print </a:t>
            </a:r>
            <a:r>
              <a:rPr lang="zh-CN" altLang="en-US" sz="2330"/>
              <a:t>变量名：打印变量值；</a:t>
            </a:r>
          </a:p>
          <a:p>
            <a:pPr lvl="1" eaLnBrk="1" hangingPunct="1">
              <a:lnSpc>
                <a:spcPct val="80000"/>
              </a:lnSpc>
            </a:pPr>
            <a:r>
              <a:rPr lang="en-US" sz="2330"/>
              <a:t>whatis </a:t>
            </a:r>
            <a:r>
              <a:rPr lang="zh-CN" altLang="en-US" sz="2330"/>
              <a:t>变量名或函数名：显示变量或函数的类型；</a:t>
            </a:r>
          </a:p>
          <a:p>
            <a:pPr lvl="1" eaLnBrk="1" hangingPunct="1">
              <a:lnSpc>
                <a:spcPct val="80000"/>
              </a:lnSpc>
            </a:pPr>
            <a:r>
              <a:rPr lang="en-US" sz="2330"/>
              <a:t>Ptype:</a:t>
            </a:r>
            <a:r>
              <a:rPr lang="zh-CN" altLang="en-US" sz="2330"/>
              <a:t>显示数据结构的定义；</a:t>
            </a:r>
          </a:p>
          <a:p>
            <a:pPr lvl="1" eaLnBrk="1" hangingPunct="1">
              <a:lnSpc>
                <a:spcPct val="80000"/>
              </a:lnSpc>
            </a:pPr>
            <a:r>
              <a:rPr lang="en-US" sz="2330"/>
              <a:t>set args:</a:t>
            </a:r>
            <a:r>
              <a:rPr lang="zh-CN" altLang="en-US" sz="2330"/>
              <a:t>设置程序的运行参数；</a:t>
            </a:r>
          </a:p>
          <a:p>
            <a:pPr lvl="1" eaLnBrk="1" hangingPunct="1">
              <a:lnSpc>
                <a:spcPct val="80000"/>
              </a:lnSpc>
            </a:pPr>
            <a:r>
              <a:rPr lang="en-US" sz="2330"/>
              <a:t>Show args:</a:t>
            </a:r>
            <a:r>
              <a:rPr lang="zh-CN" altLang="en-US" sz="2330"/>
              <a:t>显示程序的运行参数；</a:t>
            </a: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idx="4294967295"/>
          </p:nvPr>
        </p:nvSpPr>
        <p:spPr>
          <a:xfrm>
            <a:off x="304800" y="414867"/>
            <a:ext cx="8382000" cy="558800"/>
          </a:xfrm>
        </p:spPr>
        <p:txBody>
          <a:bodyPr/>
          <a:lstStyle/>
          <a:p>
            <a:pPr eaLnBrk="1" hangingPunct="1"/>
            <a:r>
              <a:rPr lang="zh-CN" altLang="en-US" dirty="0" smtClean="0"/>
              <a:t>调试例子</a:t>
            </a:r>
            <a:r>
              <a:rPr lang="en-US" altLang="zh-CN" dirty="0" smtClean="0"/>
              <a:t>(</a:t>
            </a:r>
            <a:r>
              <a:rPr lang="zh-CN" altLang="en-US" dirty="0" smtClean="0"/>
              <a:t>文件名</a:t>
            </a:r>
            <a:r>
              <a:rPr lang="en-US" altLang="zh-CN" dirty="0" err="1" smtClean="0"/>
              <a:t>aa.c</a:t>
            </a:r>
            <a:r>
              <a:rPr lang="en-US" altLang="zh-CN" dirty="0" smtClean="0"/>
              <a:t>)</a:t>
            </a:r>
            <a:endParaRPr lang="zh-CN" altLang="en-US" dirty="0"/>
          </a:p>
        </p:txBody>
      </p:sp>
      <p:sp>
        <p:nvSpPr>
          <p:cNvPr id="24579" name="内容占位符 2"/>
          <p:cNvSpPr>
            <a:spLocks noGrp="1"/>
          </p:cNvSpPr>
          <p:nvPr>
            <p:ph idx="4294967295"/>
          </p:nvPr>
        </p:nvSpPr>
        <p:spPr>
          <a:xfrm>
            <a:off x="381000" y="990600"/>
            <a:ext cx="8382000" cy="5435600"/>
          </a:xfrm>
        </p:spPr>
        <p:txBody>
          <a:bodyPr/>
          <a:lstStyle/>
          <a:p>
            <a:pPr marL="36830" indent="0" eaLnBrk="1" hangingPunct="1">
              <a:lnSpc>
                <a:spcPct val="80000"/>
              </a:lnSpc>
              <a:buFont typeface="Wingdings 2" panose="05020102010507070707" charset="2"/>
              <a:buNone/>
            </a:pPr>
            <a:r>
              <a:rPr lang="en-US" sz="1700" dirty="0"/>
              <a:t>#include &lt;</a:t>
            </a:r>
            <a:r>
              <a:rPr lang="en-US" sz="1700" dirty="0" err="1"/>
              <a:t>stdio.h</a:t>
            </a:r>
            <a:r>
              <a:rPr lang="en-US" sz="1700" dirty="0"/>
              <a:t>&gt;</a:t>
            </a:r>
          </a:p>
          <a:p>
            <a:pPr marL="36830" indent="0" eaLnBrk="1" hangingPunct="1">
              <a:lnSpc>
                <a:spcPct val="80000"/>
              </a:lnSpc>
              <a:buFont typeface="Wingdings 2" panose="05020102010507070707" charset="2"/>
              <a:buNone/>
            </a:pPr>
            <a:r>
              <a:rPr lang="en-US" sz="1700" dirty="0" smtClean="0"/>
              <a:t>#</a:t>
            </a:r>
            <a:r>
              <a:rPr lang="en-US" sz="1700" dirty="0"/>
              <a:t>define MAXLINE_LENGTH 80</a:t>
            </a:r>
          </a:p>
          <a:p>
            <a:pPr marL="36830" indent="0" eaLnBrk="1" hangingPunct="1">
              <a:lnSpc>
                <a:spcPct val="80000"/>
              </a:lnSpc>
              <a:buFont typeface="Wingdings 2" panose="05020102010507070707" charset="2"/>
              <a:buNone/>
            </a:pPr>
            <a:r>
              <a:rPr lang="en-US" sz="1700" dirty="0" smtClean="0"/>
              <a:t>char </a:t>
            </a:r>
            <a:r>
              <a:rPr lang="en-US" sz="1700" dirty="0"/>
              <a:t>Buffer[MAXLINE_LENGTH];</a:t>
            </a:r>
          </a:p>
          <a:p>
            <a:pPr marL="36830" indent="0" eaLnBrk="1" hangingPunct="1">
              <a:lnSpc>
                <a:spcPct val="80000"/>
              </a:lnSpc>
              <a:buFont typeface="Wingdings 2" panose="05020102010507070707" charset="2"/>
              <a:buNone/>
            </a:pPr>
            <a:r>
              <a:rPr lang="en-US" sz="1700" dirty="0" err="1" smtClean="0"/>
              <a:t>int</a:t>
            </a:r>
            <a:r>
              <a:rPr lang="en-US" sz="1700" dirty="0" smtClean="0"/>
              <a:t> </a:t>
            </a:r>
            <a:r>
              <a:rPr lang="en-US" sz="1700" dirty="0"/>
              <a:t>* main(void)</a:t>
            </a:r>
          </a:p>
          <a:p>
            <a:pPr marL="36830" indent="0" eaLnBrk="1" hangingPunct="1">
              <a:lnSpc>
                <a:spcPct val="80000"/>
              </a:lnSpc>
              <a:buFont typeface="Wingdings 2" panose="05020102010507070707" charset="2"/>
              <a:buNone/>
            </a:pPr>
            <a:r>
              <a:rPr lang="en-US" sz="1700" dirty="0"/>
              <a:t>{</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a=0;</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result=0;</a:t>
            </a:r>
          </a:p>
          <a:p>
            <a:pPr marL="36830" indent="0" eaLnBrk="1" hangingPunct="1">
              <a:lnSpc>
                <a:spcPct val="80000"/>
              </a:lnSpc>
              <a:buFont typeface="Wingdings 2" panose="05020102010507070707" charset="2"/>
              <a:buNone/>
            </a:pPr>
            <a:r>
              <a:rPr lang="en-US" sz="1700" dirty="0"/>
              <a:t>    for (a=0;a&lt;100;a++)</a:t>
            </a:r>
          </a:p>
          <a:p>
            <a:pPr marL="36830" indent="0" eaLnBrk="1" hangingPunct="1">
              <a:lnSpc>
                <a:spcPct val="80000"/>
              </a:lnSpc>
              <a:buFont typeface="Wingdings 2" panose="05020102010507070707" charset="2"/>
              <a:buNone/>
            </a:pPr>
            <a:r>
              <a:rPr lang="en-US" sz="1700" dirty="0"/>
              <a:t>     result=</a:t>
            </a:r>
            <a:r>
              <a:rPr lang="en-US" sz="1700" dirty="0" err="1"/>
              <a:t>a+result</a:t>
            </a:r>
            <a:r>
              <a:rPr lang="en-US" sz="1700" dirty="0"/>
              <a:t>;</a:t>
            </a:r>
          </a:p>
          <a:p>
            <a:pPr marL="36830" indent="0" eaLnBrk="1" hangingPunct="1">
              <a:lnSpc>
                <a:spcPct val="80000"/>
              </a:lnSpc>
              <a:buFont typeface="Wingdings 2" panose="05020102010507070707" charset="2"/>
              <a:buNone/>
            </a:pPr>
            <a:r>
              <a:rPr lang="en-US" sz="1700" dirty="0"/>
              <a:t>    </a:t>
            </a:r>
            <a:r>
              <a:rPr lang="en-US" sz="1700" dirty="0" err="1"/>
              <a:t>int</a:t>
            </a:r>
            <a:r>
              <a:rPr lang="en-US" sz="1700" dirty="0"/>
              <a:t> </a:t>
            </a:r>
            <a:r>
              <a:rPr lang="en-US" sz="1700" dirty="0" err="1"/>
              <a:t>nextInChar</a:t>
            </a:r>
            <a:r>
              <a:rPr lang="en-US" sz="1700" dirty="0"/>
              <a:t>;</a:t>
            </a:r>
          </a:p>
          <a:p>
            <a:pPr marL="36830" indent="0" eaLnBrk="1" hangingPunct="1">
              <a:lnSpc>
                <a:spcPct val="80000"/>
              </a:lnSpc>
              <a:buFont typeface="Wingdings 2" panose="05020102010507070707" charset="2"/>
              <a:buNone/>
            </a:pPr>
            <a:r>
              <a:rPr lang="en-US" sz="1700" dirty="0" smtClean="0"/>
              <a:t>    </a:t>
            </a:r>
            <a:r>
              <a:rPr lang="en-US" sz="1700" dirty="0" err="1"/>
              <a:t>int</a:t>
            </a:r>
            <a:r>
              <a:rPr lang="en-US" sz="1700" dirty="0"/>
              <a:t> </a:t>
            </a:r>
            <a:r>
              <a:rPr lang="en-US" sz="1700" dirty="0" err="1"/>
              <a:t>nextLocation</a:t>
            </a:r>
            <a:r>
              <a:rPr lang="en-US" sz="1700" dirty="0"/>
              <a:t>;</a:t>
            </a:r>
          </a:p>
          <a:p>
            <a:pPr marL="36830" indent="0" eaLnBrk="1" hangingPunct="1">
              <a:lnSpc>
                <a:spcPct val="80000"/>
              </a:lnSpc>
              <a:buFont typeface="Wingdings 2" panose="05020102010507070707" charset="2"/>
              <a:buNone/>
            </a:pPr>
            <a:r>
              <a:rPr lang="en-US" sz="1700" dirty="0" smtClean="0"/>
              <a:t>    </a:t>
            </a:r>
            <a:r>
              <a:rPr lang="en-US" sz="1700" dirty="0" err="1"/>
              <a:t>printf</a:t>
            </a:r>
            <a:r>
              <a:rPr lang="en-US" sz="1700" dirty="0"/>
              <a:t>("Input&gt; ");</a:t>
            </a:r>
          </a:p>
          <a:p>
            <a:pPr marL="36830" indent="0" eaLnBrk="1" hangingPunct="1">
              <a:lnSpc>
                <a:spcPct val="80000"/>
              </a:lnSpc>
              <a:buFont typeface="Wingdings 2" panose="05020102010507070707" charset="2"/>
              <a:buNone/>
            </a:pPr>
            <a:r>
              <a:rPr lang="en-US" sz="1700" dirty="0"/>
              <a:t>    </a:t>
            </a:r>
            <a:r>
              <a:rPr lang="en-US" sz="1700" dirty="0" err="1"/>
              <a:t>nextLocation</a:t>
            </a:r>
            <a:r>
              <a:rPr lang="en-US" sz="1700" dirty="0"/>
              <a:t> = 0;</a:t>
            </a:r>
          </a:p>
          <a:p>
            <a:pPr marL="36830" indent="0" eaLnBrk="1" hangingPunct="1">
              <a:lnSpc>
                <a:spcPct val="80000"/>
              </a:lnSpc>
              <a:buFont typeface="Wingdings 2" panose="05020102010507070707" charset="2"/>
              <a:buNone/>
            </a:pPr>
            <a:r>
              <a:rPr lang="en-US" sz="1700" dirty="0"/>
              <a:t>    while ((</a:t>
            </a:r>
            <a:r>
              <a:rPr lang="en-US" sz="1700" dirty="0" err="1"/>
              <a:t>nextInChar</a:t>
            </a:r>
            <a:r>
              <a:rPr lang="en-US" sz="1700" dirty="0"/>
              <a:t> = </a:t>
            </a:r>
            <a:r>
              <a:rPr lang="en-US" sz="1700" dirty="0" err="1"/>
              <a:t>getchar</a:t>
            </a:r>
            <a:r>
              <a:rPr lang="en-US" sz="1700" dirty="0"/>
              <a:t>()) != '\n' &amp;&amp;</a:t>
            </a:r>
          </a:p>
          <a:p>
            <a:pPr marL="36830" indent="0" eaLnBrk="1" hangingPunct="1">
              <a:lnSpc>
                <a:spcPct val="80000"/>
              </a:lnSpc>
              <a:buFont typeface="Wingdings 2" panose="05020102010507070707" charset="2"/>
              <a:buNone/>
            </a:pPr>
            <a:r>
              <a:rPr lang="en-US" sz="1700" dirty="0"/>
              <a:t>           </a:t>
            </a:r>
            <a:r>
              <a:rPr lang="en-US" sz="1700" dirty="0" err="1"/>
              <a:t>nextInChar</a:t>
            </a:r>
            <a:r>
              <a:rPr lang="en-US" sz="1700" dirty="0"/>
              <a:t> != EOF) {</a:t>
            </a:r>
          </a:p>
          <a:p>
            <a:pPr marL="36830" indent="0" eaLnBrk="1" hangingPunct="1">
              <a:lnSpc>
                <a:spcPct val="80000"/>
              </a:lnSpc>
              <a:buFont typeface="Wingdings 2" panose="05020102010507070707" charset="2"/>
              <a:buNone/>
            </a:pPr>
            <a:r>
              <a:rPr lang="en-US" sz="1700" dirty="0"/>
              <a:t>        Buffer[</a:t>
            </a:r>
            <a:r>
              <a:rPr lang="en-US" sz="1700" dirty="0" err="1"/>
              <a:t>nextLocation</a:t>
            </a:r>
            <a:r>
              <a:rPr lang="en-US" sz="1700" dirty="0"/>
              <a:t>++] = </a:t>
            </a:r>
            <a:r>
              <a:rPr lang="en-US" sz="1700" dirty="0" err="1"/>
              <a:t>nextInChar</a:t>
            </a:r>
            <a:r>
              <a:rPr lang="en-US" sz="1700" dirty="0"/>
              <a:t>;</a:t>
            </a:r>
          </a:p>
          <a:p>
            <a:pPr marL="36830" indent="0" eaLnBrk="1" hangingPunct="1">
              <a:lnSpc>
                <a:spcPct val="80000"/>
              </a:lnSpc>
              <a:buFont typeface="Wingdings 2" panose="05020102010507070707" charset="2"/>
              <a:buNone/>
            </a:pPr>
            <a:r>
              <a:rPr lang="en-US" sz="1700" dirty="0"/>
              <a:t>    </a:t>
            </a:r>
            <a:r>
              <a:rPr lang="en-US" sz="1700" dirty="0" smtClean="0"/>
              <a:t>}</a:t>
            </a:r>
          </a:p>
          <a:p>
            <a:pPr marL="36830" indent="0" eaLnBrk="1" hangingPunct="1">
              <a:lnSpc>
                <a:spcPct val="80000"/>
              </a:lnSpc>
              <a:buFont typeface="Wingdings 2" panose="05020102010507070707" charset="2"/>
              <a:buNone/>
            </a:pPr>
            <a:r>
              <a:rPr lang="en-US" sz="1700" dirty="0"/>
              <a:t> </a:t>
            </a:r>
            <a:r>
              <a:rPr lang="en-US" sz="1700" dirty="0" err="1"/>
              <a:t>printf</a:t>
            </a:r>
            <a:r>
              <a:rPr lang="en-US" sz="1700" dirty="0"/>
              <a:t>("Input complete ");</a:t>
            </a:r>
          </a:p>
          <a:p>
            <a:pPr marL="36830" indent="0" eaLnBrk="1" hangingPunct="1">
              <a:lnSpc>
                <a:spcPct val="80000"/>
              </a:lnSpc>
              <a:buFont typeface="Wingdings 2" panose="05020102010507070707" charset="2"/>
              <a:buNone/>
            </a:pPr>
            <a:r>
              <a:rPr lang="en-US" sz="1700" dirty="0"/>
              <a:t>}</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idx="4294967295"/>
          </p:nvPr>
        </p:nvSpPr>
        <p:spPr/>
        <p:txBody>
          <a:bodyPr/>
          <a:lstStyle/>
          <a:p>
            <a:pPr eaLnBrk="1" hangingPunct="1"/>
            <a:r>
              <a:rPr lang="zh-CN" altLang="en-US" dirty="0" smtClean="0"/>
              <a:t>调试操作举例</a:t>
            </a:r>
            <a:endParaRPr lang="zh-CN" altLang="en-US" dirty="0"/>
          </a:p>
        </p:txBody>
      </p:sp>
      <p:sp>
        <p:nvSpPr>
          <p:cNvPr id="25603" name="内容占位符 2"/>
          <p:cNvSpPr>
            <a:spLocks noGrp="1"/>
          </p:cNvSpPr>
          <p:nvPr>
            <p:ph idx="4294967295"/>
          </p:nvPr>
        </p:nvSpPr>
        <p:spPr/>
        <p:txBody>
          <a:bodyPr/>
          <a:lstStyle/>
          <a:p>
            <a:pPr eaLnBrk="1" hangingPunct="1">
              <a:lnSpc>
                <a:spcPct val="90000"/>
              </a:lnSpc>
            </a:pPr>
            <a:r>
              <a:rPr lang="en-US" sz="2800" dirty="0"/>
              <a:t>1. </a:t>
            </a:r>
            <a:r>
              <a:rPr lang="zh-CN" altLang="en-US" sz="2800" dirty="0"/>
              <a:t>使用</a:t>
            </a:r>
            <a:r>
              <a:rPr lang="en-US" sz="2800" dirty="0" err="1"/>
              <a:t>gcc</a:t>
            </a:r>
            <a:r>
              <a:rPr lang="zh-CN" altLang="en-US" sz="2800" dirty="0"/>
              <a:t>命令进行编译（</a:t>
            </a:r>
            <a:r>
              <a:rPr lang="zh-CN" altLang="en-US" sz="2800" dirty="0">
                <a:solidFill>
                  <a:srgbClr val="FF0000"/>
                </a:solidFill>
              </a:rPr>
              <a:t>务必需要</a:t>
            </a:r>
            <a:r>
              <a:rPr lang="en-US" sz="2800" dirty="0">
                <a:solidFill>
                  <a:srgbClr val="FF0000"/>
                </a:solidFill>
              </a:rPr>
              <a:t>-g</a:t>
            </a:r>
            <a:r>
              <a:rPr lang="zh-CN" altLang="en-US" sz="2800" dirty="0">
                <a:solidFill>
                  <a:srgbClr val="FF0000"/>
                </a:solidFill>
              </a:rPr>
              <a:t>选项</a:t>
            </a:r>
            <a:r>
              <a:rPr lang="zh-CN" altLang="en-US" sz="2800" dirty="0"/>
              <a:t>）</a:t>
            </a:r>
            <a:endParaRPr lang="en-US" sz="2800" dirty="0"/>
          </a:p>
          <a:p>
            <a:pPr eaLnBrk="1" hangingPunct="1">
              <a:lnSpc>
                <a:spcPct val="90000"/>
              </a:lnSpc>
              <a:buFont typeface="Wingdings 2" panose="05020102010507070707" charset="2"/>
              <a:buNone/>
            </a:pPr>
            <a:r>
              <a:rPr lang="en-US" sz="2800" dirty="0"/>
              <a:t>	</a:t>
            </a:r>
            <a:r>
              <a:rPr lang="en-US" sz="2800" dirty="0" err="1"/>
              <a:t>gcc</a:t>
            </a:r>
            <a:r>
              <a:rPr lang="en-US" sz="2800" dirty="0"/>
              <a:t> </a:t>
            </a:r>
            <a:r>
              <a:rPr lang="en-US" sz="2800" dirty="0">
                <a:solidFill>
                  <a:srgbClr val="FF0000"/>
                </a:solidFill>
              </a:rPr>
              <a:t>–g</a:t>
            </a:r>
            <a:r>
              <a:rPr lang="en-US" sz="2800" dirty="0"/>
              <a:t> </a:t>
            </a:r>
            <a:r>
              <a:rPr lang="en-US" sz="2800" dirty="0" err="1" smtClean="0"/>
              <a:t>aa.c</a:t>
            </a:r>
            <a:r>
              <a:rPr lang="en-US" sz="2800" dirty="0" smtClean="0"/>
              <a:t> </a:t>
            </a:r>
            <a:r>
              <a:rPr lang="en-US" altLang="zh-CN" sz="2800" dirty="0"/>
              <a:t>–o </a:t>
            </a:r>
            <a:r>
              <a:rPr lang="en-US" altLang="zh-CN" sz="2800" dirty="0" err="1" smtClean="0"/>
              <a:t>aa</a:t>
            </a:r>
            <a:r>
              <a:rPr lang="en-US" altLang="zh-CN" sz="2800" dirty="0" smtClean="0"/>
              <a:t> </a:t>
            </a:r>
            <a:endParaRPr lang="en-US" sz="2800" dirty="0"/>
          </a:p>
          <a:p>
            <a:pPr eaLnBrk="1" hangingPunct="1">
              <a:lnSpc>
                <a:spcPct val="90000"/>
              </a:lnSpc>
            </a:pPr>
            <a:r>
              <a:rPr lang="en-US" sz="2800" dirty="0"/>
              <a:t>2. </a:t>
            </a:r>
            <a:r>
              <a:rPr lang="zh-CN" altLang="en-US" sz="2800" dirty="0"/>
              <a:t>启动</a:t>
            </a:r>
            <a:r>
              <a:rPr lang="en-US" sz="2800" dirty="0" err="1"/>
              <a:t>gdb</a:t>
            </a:r>
            <a:r>
              <a:rPr lang="zh-CN" altLang="en-US" sz="2800" dirty="0"/>
              <a:t>进行调试</a:t>
            </a:r>
            <a:endParaRPr lang="en-US" sz="2800" dirty="0"/>
          </a:p>
          <a:p>
            <a:pPr eaLnBrk="1" hangingPunct="1">
              <a:lnSpc>
                <a:spcPct val="90000"/>
              </a:lnSpc>
              <a:buFont typeface="Wingdings 2" panose="05020102010507070707" charset="2"/>
              <a:buNone/>
            </a:pPr>
            <a:r>
              <a:rPr lang="en-US" sz="2800" dirty="0"/>
              <a:t>	</a:t>
            </a:r>
            <a:r>
              <a:rPr lang="en-US" sz="2800" dirty="0" err="1"/>
              <a:t>gdb</a:t>
            </a:r>
            <a:r>
              <a:rPr lang="en-US" sz="2800" dirty="0"/>
              <a:t> </a:t>
            </a:r>
            <a:r>
              <a:rPr lang="en-US" sz="2800" dirty="0" err="1" smtClean="0"/>
              <a:t>aa</a:t>
            </a:r>
            <a:endParaRPr lang="en-US" sz="2800" dirty="0"/>
          </a:p>
          <a:p>
            <a:pPr eaLnBrk="1" hangingPunct="1">
              <a:lnSpc>
                <a:spcPct val="90000"/>
              </a:lnSpc>
            </a:pPr>
            <a:r>
              <a:rPr lang="en-US" sz="2800" dirty="0"/>
              <a:t>3.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charset="2"/>
              <a:buNone/>
            </a:pPr>
            <a:r>
              <a:rPr lang="en-US" sz="2800" dirty="0"/>
              <a:t>	r (or run)</a:t>
            </a:r>
          </a:p>
          <a:p>
            <a:pPr eaLnBrk="1" hangingPunct="1">
              <a:lnSpc>
                <a:spcPct val="90000"/>
              </a:lnSpc>
            </a:pPr>
            <a:r>
              <a:rPr lang="en-US" sz="2800" dirty="0"/>
              <a:t>4. </a:t>
            </a:r>
            <a:r>
              <a:rPr lang="zh-CN" altLang="en-US" sz="2800" dirty="0"/>
              <a:t>根据逻辑找出问题，可附加使用</a:t>
            </a:r>
            <a:r>
              <a:rPr lang="en-US" sz="2800" dirty="0"/>
              <a:t>list</a:t>
            </a:r>
            <a:r>
              <a:rPr lang="zh-CN" altLang="en-US" sz="2800" dirty="0"/>
              <a:t>查看代码</a:t>
            </a:r>
            <a:endParaRPr lang="en-US" sz="2800" dirty="0"/>
          </a:p>
          <a:p>
            <a:pPr eaLnBrk="1" hangingPunct="1">
              <a:lnSpc>
                <a:spcPct val="90000"/>
              </a:lnSpc>
              <a:buFont typeface="Wingdings 2" panose="05020102010507070707" charset="2"/>
              <a:buNone/>
            </a:pPr>
            <a:r>
              <a:rPr lang="en-US" sz="2800" dirty="0"/>
              <a:t>	l (or list)</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idx="4294967295"/>
          </p:nvPr>
        </p:nvSpPr>
        <p:spPr/>
        <p:txBody>
          <a:bodyPr/>
          <a:lstStyle/>
          <a:p>
            <a:pPr eaLnBrk="1" hangingPunct="1"/>
            <a:r>
              <a:rPr lang="zh-CN" altLang="en-US" dirty="0" smtClean="0"/>
              <a:t>调试操作举例</a:t>
            </a:r>
            <a:endParaRPr lang="zh-CN" altLang="en-US" dirty="0"/>
          </a:p>
        </p:txBody>
      </p:sp>
      <p:sp>
        <p:nvSpPr>
          <p:cNvPr id="26627" name="内容占位符 2"/>
          <p:cNvSpPr>
            <a:spLocks noGrp="1"/>
          </p:cNvSpPr>
          <p:nvPr>
            <p:ph idx="4294967295"/>
          </p:nvPr>
        </p:nvSpPr>
        <p:spPr/>
        <p:txBody>
          <a:bodyPr/>
          <a:lstStyle/>
          <a:p>
            <a:pPr eaLnBrk="1" hangingPunct="1">
              <a:lnSpc>
                <a:spcPct val="90000"/>
              </a:lnSpc>
            </a:pPr>
            <a:r>
              <a:rPr lang="en-US" sz="2800" dirty="0"/>
              <a:t>5. </a:t>
            </a:r>
            <a:r>
              <a:rPr lang="zh-CN" altLang="en-US" sz="2800" dirty="0"/>
              <a:t>使用</a:t>
            </a:r>
            <a:r>
              <a:rPr lang="en-US" sz="2800" dirty="0"/>
              <a:t>break</a:t>
            </a:r>
            <a:r>
              <a:rPr lang="zh-CN" altLang="en-US" sz="2800" dirty="0"/>
              <a:t>命令设置断点</a:t>
            </a:r>
            <a:endParaRPr lang="en-US" sz="2800" dirty="0"/>
          </a:p>
          <a:p>
            <a:pPr eaLnBrk="1" hangingPunct="1">
              <a:lnSpc>
                <a:spcPct val="90000"/>
              </a:lnSpc>
              <a:buFont typeface="Wingdings 2" panose="05020102010507070707" charset="2"/>
              <a:buNone/>
            </a:pPr>
            <a:r>
              <a:rPr lang="en-US" sz="2800" dirty="0"/>
              <a:t>	</a:t>
            </a:r>
            <a:r>
              <a:rPr lang="en-US" sz="2600" dirty="0"/>
              <a:t>b (or break) </a:t>
            </a:r>
            <a:r>
              <a:rPr lang="en-US" sz="2600" dirty="0" err="1"/>
              <a:t>lineNumber</a:t>
            </a:r>
            <a:r>
              <a:rPr lang="en-US" sz="2600" dirty="0"/>
              <a:t> or </a:t>
            </a:r>
            <a:r>
              <a:rPr lang="en-US" sz="2600" dirty="0" err="1"/>
              <a:t>functionName</a:t>
            </a:r>
            <a:endParaRPr lang="en-US" sz="2600" dirty="0"/>
          </a:p>
          <a:p>
            <a:pPr eaLnBrk="1" hangingPunct="1">
              <a:lnSpc>
                <a:spcPct val="90000"/>
              </a:lnSpc>
            </a:pPr>
            <a:r>
              <a:rPr lang="en-US" sz="2800" dirty="0"/>
              <a:t>6. </a:t>
            </a:r>
            <a:r>
              <a:rPr lang="zh-CN" altLang="en-US" sz="2800" dirty="0"/>
              <a:t>使用</a:t>
            </a:r>
            <a:r>
              <a:rPr lang="en-US" sz="2800" dirty="0"/>
              <a:t>run</a:t>
            </a:r>
            <a:r>
              <a:rPr lang="zh-CN" altLang="en-US" sz="2800" dirty="0"/>
              <a:t>命令运行程序</a:t>
            </a:r>
            <a:endParaRPr lang="en-US" sz="2800" dirty="0"/>
          </a:p>
          <a:p>
            <a:pPr eaLnBrk="1" hangingPunct="1">
              <a:lnSpc>
                <a:spcPct val="90000"/>
              </a:lnSpc>
              <a:buFont typeface="Wingdings 2" panose="05020102010507070707" charset="2"/>
              <a:buNone/>
            </a:pPr>
            <a:r>
              <a:rPr lang="en-US" sz="2800" dirty="0"/>
              <a:t>	r (or run)</a:t>
            </a:r>
          </a:p>
          <a:p>
            <a:pPr eaLnBrk="1" hangingPunct="1">
              <a:lnSpc>
                <a:spcPct val="90000"/>
              </a:lnSpc>
            </a:pPr>
            <a:r>
              <a:rPr lang="en-US" sz="2800" dirty="0"/>
              <a:t>7. </a:t>
            </a:r>
            <a:r>
              <a:rPr lang="zh-CN" altLang="en-US" sz="2800" dirty="0"/>
              <a:t>使用</a:t>
            </a:r>
            <a:r>
              <a:rPr lang="en-US" sz="2800" dirty="0"/>
              <a:t>watch</a:t>
            </a:r>
            <a:r>
              <a:rPr lang="zh-CN" altLang="en-US" sz="2800" dirty="0"/>
              <a:t>命令指定需要跟踪的变量</a:t>
            </a:r>
            <a:endParaRPr lang="en-US" sz="2800" dirty="0"/>
          </a:p>
          <a:p>
            <a:pPr eaLnBrk="1" hangingPunct="1">
              <a:lnSpc>
                <a:spcPct val="90000"/>
              </a:lnSpc>
              <a:buFont typeface="Wingdings 2" panose="05020102010507070707" charset="2"/>
              <a:buNone/>
            </a:pPr>
            <a:r>
              <a:rPr lang="en-US" sz="2800" dirty="0"/>
              <a:t>	watch Buffer</a:t>
            </a:r>
          </a:p>
          <a:p>
            <a:pPr eaLnBrk="1" hangingPunct="1">
              <a:lnSpc>
                <a:spcPct val="90000"/>
              </a:lnSpc>
            </a:pPr>
            <a:r>
              <a:rPr lang="en-US" sz="2800" dirty="0"/>
              <a:t>8. </a:t>
            </a:r>
            <a:r>
              <a:rPr lang="zh-CN" altLang="en-US" sz="2800" dirty="0"/>
              <a:t>按照终端提示输入</a:t>
            </a:r>
            <a:r>
              <a:rPr lang="en-US" sz="2800" dirty="0"/>
              <a:t>input</a:t>
            </a:r>
            <a:r>
              <a:rPr lang="zh-CN" altLang="en-US" sz="2800" dirty="0" smtClean="0"/>
              <a:t>字符串</a:t>
            </a:r>
            <a:endParaRPr lang="en-US" sz="2800" dirty="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52600" y="25401"/>
            <a:ext cx="5771749" cy="6832600"/>
          </a:xfrm>
          <a:prstGeom prst="rect">
            <a:avLst/>
          </a:prstGeom>
        </p:spPr>
      </p:pic>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kumimoji="0" lang="en-US" altLang="zh-CN" b="1" dirty="0" smtClean="0"/>
              <a:t>Outline</a:t>
            </a:r>
            <a:endParaRPr kumimoji="0" lang="zh-CN" altLang="en-US" b="1" dirty="0" smtClean="0"/>
          </a:p>
        </p:txBody>
      </p:sp>
      <p:sp>
        <p:nvSpPr>
          <p:cNvPr id="2" name="Rectangle 3"/>
          <p:cNvSpPr>
            <a:spLocks noGrp="1" noChangeArrowheads="1"/>
          </p:cNvSpPr>
          <p:nvPr>
            <p:ph type="body" idx="1"/>
          </p:nvPr>
        </p:nvSpPr>
        <p:spPr>
          <a:xfrm>
            <a:off x="457200" y="2000250"/>
            <a:ext cx="8686800" cy="3090863"/>
          </a:xfrm>
        </p:spPr>
        <p:txBody>
          <a:bodyPr/>
          <a:lstStyle/>
          <a:p>
            <a:pPr eaLnBrk="1" hangingPunct="1"/>
            <a:r>
              <a:rPr lang="en-US" altLang="zh-CN" dirty="0" smtClean="0"/>
              <a:t>Linux</a:t>
            </a:r>
            <a:r>
              <a:rPr lang="zh-CN" altLang="en-US" dirty="0" smtClean="0"/>
              <a:t>操作系统概述和实验环境介绍</a:t>
            </a:r>
            <a:endParaRPr lang="en-US" altLang="zh-CN" dirty="0" smtClean="0"/>
          </a:p>
          <a:p>
            <a:pPr eaLnBrk="1" hangingPunct="1"/>
            <a:r>
              <a:rPr kumimoji="0" lang="en-US" altLang="zh-CN" dirty="0" smtClean="0"/>
              <a:t>L</a:t>
            </a:r>
            <a:r>
              <a:rPr lang="en-US" altLang="zh-CN" dirty="0" smtClean="0"/>
              <a:t>inux</a:t>
            </a:r>
            <a:r>
              <a:rPr lang="zh-CN" altLang="en-US" dirty="0" smtClean="0"/>
              <a:t>操作命令</a:t>
            </a:r>
            <a:endParaRPr lang="en-US" altLang="zh-CN" dirty="0" smtClean="0"/>
          </a:p>
          <a:p>
            <a:pPr eaLnBrk="1" hangingPunct="1"/>
            <a:r>
              <a:rPr lang="en-US" altLang="zh-CN" dirty="0" smtClean="0"/>
              <a:t>Vi</a:t>
            </a:r>
            <a:r>
              <a:rPr lang="zh-CN" altLang="en-US" dirty="0" smtClean="0"/>
              <a:t>编辑器</a:t>
            </a:r>
            <a:endParaRPr lang="en-US" altLang="zh-CN" dirty="0" smtClean="0"/>
          </a:p>
          <a:p>
            <a:pPr eaLnBrk="1" hangingPunct="1"/>
            <a:r>
              <a:rPr kumimoji="0" lang="en-US" altLang="zh-CN" b="1" dirty="0" smtClean="0"/>
              <a:t>GCC</a:t>
            </a:r>
            <a:r>
              <a:rPr kumimoji="0" lang="zh-CN" altLang="en-US" b="1" dirty="0" smtClean="0"/>
              <a:t>工具链</a:t>
            </a:r>
            <a:endParaRPr kumimoji="0" lang="en-US" altLang="zh-CN" b="1" dirty="0" smtClean="0"/>
          </a:p>
          <a:p>
            <a:pPr eaLnBrk="1" hangingPunct="1"/>
            <a:r>
              <a:rPr lang="en-US" altLang="zh-CN" dirty="0" err="1" smtClean="0">
                <a:solidFill>
                  <a:srgbClr val="FF0000"/>
                </a:solidFill>
              </a:rPr>
              <a:t>Objdump</a:t>
            </a:r>
            <a:r>
              <a:rPr lang="zh-CN" altLang="en-US" dirty="0" smtClean="0">
                <a:solidFill>
                  <a:srgbClr val="FF0000"/>
                </a:solidFill>
              </a:rPr>
              <a:t>工具</a:t>
            </a:r>
            <a:endParaRPr kumimoji="0" lang="en-US" altLang="zh-CN" dirty="0" smtClean="0">
              <a:solidFill>
                <a:srgbClr val="FF0000"/>
              </a:solidFill>
            </a:endParaRPr>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2">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0368" y="299774"/>
            <a:ext cx="3328370" cy="565976"/>
          </a:xfrm>
          <a:prstGeom prst="rect">
            <a:avLst/>
          </a:prstGeom>
          <a:noFill/>
        </p:spPr>
        <p:txBody>
          <a:bodyPr wrap="square" lIns="72823" tIns="36411" rIns="72823" bIns="36411" rtlCol="0">
            <a:spAutoFit/>
          </a:bodyPr>
          <a:lstStyle/>
          <a:p>
            <a:pPr algn="l"/>
            <a:r>
              <a:rPr lang="en-US" altLang="zh-CN" sz="3200" dirty="0" err="1">
                <a:latin typeface="宋体" panose="02010600030101010101" pitchFamily="2" charset="-122"/>
                <a:ea typeface="宋体" panose="02010600030101010101" pitchFamily="2" charset="-122"/>
              </a:rPr>
              <a:t>Objdump</a:t>
            </a:r>
            <a:r>
              <a:rPr lang="zh-CN" altLang="en-US" sz="3200" dirty="0">
                <a:latin typeface="宋体" panose="02010600030101010101" pitchFamily="2" charset="-122"/>
                <a:ea typeface="宋体" panose="02010600030101010101" pitchFamily="2" charset="-122"/>
              </a:rPr>
              <a:t>简介</a:t>
            </a:r>
            <a:endParaRPr lang="en-US" altLang="zh-CN" sz="3200" dirty="0">
              <a:latin typeface="宋体" panose="02010600030101010101" pitchFamily="2" charset="-122"/>
              <a:ea typeface="宋体" panose="02010600030101010101" pitchFamily="2" charset="-122"/>
            </a:endParaRPr>
          </a:p>
        </p:txBody>
      </p:sp>
      <p:sp>
        <p:nvSpPr>
          <p:cNvPr id="3" name="矩形 2"/>
          <p:cNvSpPr/>
          <p:nvPr/>
        </p:nvSpPr>
        <p:spPr>
          <a:xfrm>
            <a:off x="782779" y="3224166"/>
            <a:ext cx="7424824" cy="2227969"/>
          </a:xfrm>
          <a:prstGeom prst="rect">
            <a:avLst/>
          </a:prstGeom>
        </p:spPr>
        <p:txBody>
          <a:bodyPr wrap="square" lIns="72823" tIns="36411" rIns="72823" bIns="36411">
            <a:spAutoFit/>
          </a:bodyPr>
          <a:lstStyle/>
          <a:p>
            <a:pPr algn="l"/>
            <a:r>
              <a:rPr lang="zh-CN" altLang="en-US" sz="2000" dirty="0">
                <a:latin typeface="宋体" panose="02010600030101010101" pitchFamily="2" charset="-122"/>
                <a:ea typeface="宋体" panose="02010600030101010101" pitchFamily="2" charset="-122"/>
              </a:rPr>
              <a:t>反汇编的原因有以下：</a:t>
            </a:r>
          </a:p>
          <a:p>
            <a:pPr algn="l"/>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逆向破解。</a:t>
            </a:r>
          </a:p>
          <a:p>
            <a:pPr algn="l"/>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调试程序时，反汇编代码可以</a:t>
            </a:r>
            <a:r>
              <a:rPr lang="zh-CN" altLang="en-US" sz="2000" dirty="0" smtClean="0">
                <a:latin typeface="宋体" panose="02010600030101010101" pitchFamily="2" charset="-122"/>
                <a:ea typeface="宋体" panose="02010600030101010101" pitchFamily="2" charset="-122"/>
              </a:rPr>
              <a:t>帮助理解程序，</a:t>
            </a:r>
            <a:r>
              <a:rPr lang="zh-CN" altLang="en-US" sz="2000" dirty="0">
                <a:latin typeface="宋体" panose="02010600030101010101" pitchFamily="2" charset="-122"/>
                <a:ea typeface="宋体" panose="02010600030101010101" pitchFamily="2" charset="-122"/>
              </a:rPr>
              <a:t>尤其是在理解链接脚本、链接地址等概念时。</a:t>
            </a:r>
          </a:p>
          <a:p>
            <a:pPr algn="l"/>
            <a:r>
              <a:rPr lang="en-US" altLang="zh-CN" sz="2000" dirty="0">
                <a:latin typeface="宋体" panose="02010600030101010101" pitchFamily="2" charset="-122"/>
                <a:ea typeface="宋体" panose="02010600030101010101" pitchFamily="2" charset="-122"/>
              </a:rPr>
              <a:t>3. </a:t>
            </a:r>
            <a:r>
              <a:rPr lang="zh-CN" altLang="en-US" sz="2000" dirty="0">
                <a:latin typeface="宋体" panose="02010600030101010101" pitchFamily="2" charset="-122"/>
                <a:ea typeface="宋体" panose="02010600030101010101" pitchFamily="2" charset="-122"/>
              </a:rPr>
              <a:t>把</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语言源代码编译链接生成的可执行程序反汇编后得到对应的汇编代码，可以帮助我们理解</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语言和汇编语言之间的对应关系。非常有助于深入理解</a:t>
            </a:r>
            <a:r>
              <a:rPr lang="en-US" altLang="zh-CN" sz="2000" dirty="0">
                <a:latin typeface="宋体" panose="02010600030101010101" pitchFamily="2" charset="-122"/>
                <a:ea typeface="宋体" panose="02010600030101010101" pitchFamily="2" charset="-122"/>
              </a:rPr>
              <a:t>C</a:t>
            </a:r>
            <a:r>
              <a:rPr lang="zh-CN" altLang="en-US" sz="2000" dirty="0">
                <a:latin typeface="宋体" panose="02010600030101010101" pitchFamily="2" charset="-122"/>
                <a:ea typeface="宋体" panose="02010600030101010101" pitchFamily="2" charset="-122"/>
              </a:rPr>
              <a:t>语言。</a:t>
            </a:r>
          </a:p>
        </p:txBody>
      </p:sp>
      <p:sp>
        <p:nvSpPr>
          <p:cNvPr id="4" name="矩形 3"/>
          <p:cNvSpPr/>
          <p:nvPr/>
        </p:nvSpPr>
        <p:spPr>
          <a:xfrm>
            <a:off x="782779" y="1600006"/>
            <a:ext cx="7680853" cy="687705"/>
          </a:xfrm>
          <a:prstGeom prst="rect">
            <a:avLst/>
          </a:prstGeom>
        </p:spPr>
        <p:txBody>
          <a:bodyPr wrap="square" lIns="72823" tIns="36411" rIns="72823" bIns="36411">
            <a:spAutoFit/>
          </a:bodyPr>
          <a:lstStyle/>
          <a:p>
            <a:pPr algn="l"/>
            <a:r>
              <a:rPr lang="en-US" altLang="zh-CN" sz="2000" dirty="0" err="1" smtClean="0">
                <a:latin typeface="宋体" panose="02010600030101010101" pitchFamily="2" charset="-122"/>
                <a:ea typeface="宋体" panose="02010600030101010101" pitchFamily="2" charset="-122"/>
              </a:rPr>
              <a:t>objdump</a:t>
            </a:r>
            <a:r>
              <a:rPr lang="zh-CN" altLang="en-US" sz="2000" dirty="0" smtClean="0">
                <a:latin typeface="宋体" panose="02010600030101010101" pitchFamily="2" charset="-122"/>
                <a:ea typeface="宋体" panose="02010600030101010101" pitchFamily="2" charset="-122"/>
              </a:rPr>
              <a:t>是</a:t>
            </a:r>
            <a:r>
              <a:rPr lang="zh-CN" altLang="en-US" sz="2000" dirty="0">
                <a:latin typeface="宋体" panose="02010600030101010101" pitchFamily="2" charset="-122"/>
                <a:ea typeface="宋体" panose="02010600030101010101" pitchFamily="2" charset="-122"/>
              </a:rPr>
              <a:t>以一种可阅读的格式让你更多地了解二进制文件可能带有的附加信息。</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600" y="1152697"/>
            <a:ext cx="8763000" cy="4812030"/>
          </a:xfrm>
          <a:prstGeom prst="rect">
            <a:avLst/>
          </a:prstGeom>
        </p:spPr>
        <p:txBody>
          <a:bodyPr wrap="square" lIns="72823" tIns="36411" rIns="72823" bIns="36411">
            <a:spAutoFit/>
          </a:bodyPr>
          <a:lstStyle/>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-x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以某种分类信息的形式把目标文件的数据组成输出；</a:t>
            </a:r>
            <a:r>
              <a:rPr lang="en-US" altLang="zh-CN" sz="2200" dirty="0">
                <a:latin typeface="宋体" panose="02010600030101010101" pitchFamily="2" charset="-122"/>
                <a:ea typeface="宋体" panose="02010600030101010101" pitchFamily="2" charset="-122"/>
              </a:rPr>
              <a:t>&lt;</a:t>
            </a:r>
            <a:r>
              <a:rPr lang="zh-CN" altLang="en-US" sz="2200" dirty="0">
                <a:latin typeface="宋体" panose="02010600030101010101" pitchFamily="2" charset="-122"/>
                <a:ea typeface="宋体" panose="02010600030101010101" pitchFamily="2" charset="-122"/>
              </a:rPr>
              <a:t>可查到该文件的的所有动态库</a:t>
            </a:r>
            <a:r>
              <a:rPr lang="en-US" altLang="zh-CN" sz="2200" dirty="0">
                <a:latin typeface="宋体" panose="02010600030101010101" pitchFamily="2" charset="-122"/>
                <a:ea typeface="宋体" panose="02010600030101010101" pitchFamily="2" charset="-122"/>
              </a:rPr>
              <a:t>&gt;</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-t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输出目标文件的符号表（）</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-h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输出目标文件的所有段概括（）</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-j ./text/.data -S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输出指定段的信息（反汇编源代码）</a:t>
            </a:r>
          </a:p>
          <a:p>
            <a:pPr algn="l"/>
            <a:r>
              <a:rPr lang="en-US" altLang="zh-CN" sz="2200" dirty="0" err="1">
                <a:latin typeface="宋体" panose="02010600030101010101" pitchFamily="2" charset="-122"/>
                <a:ea typeface="宋体" panose="02010600030101010101" pitchFamily="2" charset="-122"/>
              </a:rPr>
              <a:t>objdump</a:t>
            </a:r>
            <a:r>
              <a:rPr lang="en-US" altLang="zh-CN" sz="2200" dirty="0">
                <a:latin typeface="宋体" panose="02010600030101010101" pitchFamily="2" charset="-122"/>
                <a:ea typeface="宋体" panose="02010600030101010101" pitchFamily="2" charset="-122"/>
              </a:rPr>
              <a:t> -S </a:t>
            </a:r>
            <a:r>
              <a:rPr lang="en-US" altLang="zh-CN" sz="2200" dirty="0" err="1">
                <a:latin typeface="宋体" panose="02010600030101010101" pitchFamily="2" charset="-122"/>
                <a:ea typeface="宋体" panose="02010600030101010101" pitchFamily="2" charset="-122"/>
              </a:rPr>
              <a:t>obj</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输出目标文件的符号表（）  当</a:t>
            </a:r>
            <a:r>
              <a:rPr lang="en-US" altLang="zh-CN" sz="2200" dirty="0" err="1">
                <a:latin typeface="宋体" panose="02010600030101010101" pitchFamily="2" charset="-122"/>
                <a:ea typeface="宋体" panose="02010600030101010101" pitchFamily="2" charset="-122"/>
              </a:rPr>
              <a:t>gcc</a:t>
            </a:r>
            <a:r>
              <a:rPr lang="en-US" altLang="zh-CN" sz="2200" dirty="0">
                <a:latin typeface="宋体" panose="02010600030101010101" pitchFamily="2" charset="-122"/>
                <a:ea typeface="宋体" panose="02010600030101010101" pitchFamily="2" charset="-122"/>
              </a:rPr>
              <a:t> -g</a:t>
            </a:r>
            <a:r>
              <a:rPr lang="zh-CN" altLang="en-US" sz="2200" dirty="0">
                <a:latin typeface="宋体" panose="02010600030101010101" pitchFamily="2" charset="-122"/>
                <a:ea typeface="宋体" panose="02010600030101010101" pitchFamily="2" charset="-122"/>
              </a:rPr>
              <a:t>时打印更明显</a:t>
            </a: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-f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的文件头信息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-d test  </a:t>
            </a:r>
            <a:r>
              <a:rPr lang="zh-CN" altLang="en-US" sz="2200" dirty="0">
                <a:latin typeface="宋体" panose="02010600030101010101" pitchFamily="2" charset="-122"/>
                <a:ea typeface="宋体" panose="02010600030101010101" pitchFamily="2" charset="-122"/>
                <a:sym typeface="+mn-ea"/>
              </a:rPr>
              <a:t>反汇编</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中的需要执行指令的那些</a:t>
            </a:r>
            <a:r>
              <a:rPr lang="en-US" altLang="zh-CN" sz="2200" dirty="0">
                <a:latin typeface="宋体" panose="02010600030101010101" pitchFamily="2" charset="-122"/>
                <a:ea typeface="宋体" panose="02010600030101010101" pitchFamily="2" charset="-122"/>
                <a:sym typeface="+mn-ea"/>
              </a:rPr>
              <a:t>section</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-D test  </a:t>
            </a:r>
            <a:r>
              <a:rPr lang="zh-CN" altLang="en-US" sz="2200" dirty="0">
                <a:latin typeface="宋体" panose="02010600030101010101" pitchFamily="2" charset="-122"/>
                <a:ea typeface="宋体" panose="02010600030101010101" pitchFamily="2" charset="-122"/>
                <a:sym typeface="+mn-ea"/>
              </a:rPr>
              <a:t>与</a:t>
            </a:r>
            <a:r>
              <a:rPr lang="en-US" altLang="zh-CN" sz="2200" dirty="0">
                <a:latin typeface="宋体" panose="02010600030101010101" pitchFamily="2" charset="-122"/>
                <a:ea typeface="宋体" panose="02010600030101010101" pitchFamily="2" charset="-122"/>
                <a:sym typeface="+mn-ea"/>
              </a:rPr>
              <a:t>-d</a:t>
            </a:r>
            <a:r>
              <a:rPr lang="zh-CN" altLang="en-US" sz="2200" dirty="0">
                <a:latin typeface="宋体" panose="02010600030101010101" pitchFamily="2" charset="-122"/>
                <a:ea typeface="宋体" panose="02010600030101010101" pitchFamily="2" charset="-122"/>
                <a:sym typeface="+mn-ea"/>
              </a:rPr>
              <a:t>类似，但反汇编</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中的所有</a:t>
            </a:r>
            <a:r>
              <a:rPr lang="en-US" altLang="zh-CN" sz="2200" dirty="0">
                <a:latin typeface="宋体" panose="02010600030101010101" pitchFamily="2" charset="-122"/>
                <a:ea typeface="宋体" panose="02010600030101010101" pitchFamily="2" charset="-122"/>
                <a:sym typeface="+mn-ea"/>
              </a:rPr>
              <a:t>section</a:t>
            </a:r>
            <a:endParaRPr lang="en-US" altLang="zh-CN"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-h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a:t>
            </a:r>
            <a:r>
              <a:rPr lang="en-US" altLang="zh-CN" sz="2200" dirty="0">
                <a:latin typeface="宋体" panose="02010600030101010101" pitchFamily="2" charset="-122"/>
                <a:ea typeface="宋体" panose="02010600030101010101" pitchFamily="2" charset="-122"/>
                <a:sym typeface="+mn-ea"/>
              </a:rPr>
              <a:t>Section Header</a:t>
            </a:r>
            <a:r>
              <a:rPr lang="zh-CN" altLang="en-US" sz="2200" dirty="0">
                <a:latin typeface="宋体" panose="02010600030101010101" pitchFamily="2" charset="-122"/>
                <a:ea typeface="宋体" panose="02010600030101010101" pitchFamily="2" charset="-122"/>
                <a:sym typeface="+mn-ea"/>
              </a:rPr>
              <a:t>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-x test  </a:t>
            </a:r>
            <a:r>
              <a:rPr lang="zh-CN" altLang="en-US" sz="2200" dirty="0">
                <a:latin typeface="宋体" panose="02010600030101010101" pitchFamily="2" charset="-122"/>
                <a:ea typeface="宋体" panose="02010600030101010101" pitchFamily="2" charset="-122"/>
                <a:sym typeface="+mn-ea"/>
              </a:rPr>
              <a:t>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的全部</a:t>
            </a:r>
            <a:r>
              <a:rPr lang="en-US" altLang="zh-CN" sz="2200" dirty="0">
                <a:latin typeface="宋体" panose="02010600030101010101" pitchFamily="2" charset="-122"/>
                <a:ea typeface="宋体" panose="02010600030101010101" pitchFamily="2" charset="-122"/>
                <a:sym typeface="+mn-ea"/>
              </a:rPr>
              <a:t>Header</a:t>
            </a:r>
            <a:r>
              <a:rPr lang="zh-CN" altLang="en-US" sz="2200" dirty="0">
                <a:latin typeface="宋体" panose="02010600030101010101" pitchFamily="2" charset="-122"/>
                <a:ea typeface="宋体" panose="02010600030101010101" pitchFamily="2" charset="-122"/>
                <a:sym typeface="+mn-ea"/>
              </a:rPr>
              <a:t>信息</a:t>
            </a:r>
            <a:endParaRPr lang="zh-CN" altLang="en-US" sz="2200" dirty="0">
              <a:latin typeface="宋体" panose="02010600030101010101" pitchFamily="2" charset="-122"/>
              <a:ea typeface="宋体" panose="02010600030101010101" pitchFamily="2" charset="-122"/>
            </a:endParaRPr>
          </a:p>
          <a:p>
            <a:pPr algn="l"/>
            <a:r>
              <a:rPr lang="en-US" altLang="zh-CN" sz="2200" dirty="0" err="1">
                <a:latin typeface="宋体" panose="02010600030101010101" pitchFamily="2" charset="-122"/>
                <a:ea typeface="宋体" panose="02010600030101010101" pitchFamily="2" charset="-122"/>
                <a:sym typeface="+mn-ea"/>
              </a:rPr>
              <a:t>objdump</a:t>
            </a:r>
            <a:r>
              <a:rPr lang="en-US" altLang="zh-CN" sz="2200" dirty="0">
                <a:latin typeface="宋体" panose="02010600030101010101" pitchFamily="2" charset="-122"/>
                <a:ea typeface="宋体" panose="02010600030101010101" pitchFamily="2" charset="-122"/>
                <a:sym typeface="+mn-ea"/>
              </a:rPr>
              <a:t> -s test  </a:t>
            </a:r>
            <a:r>
              <a:rPr lang="zh-CN" altLang="en-US" sz="2200" dirty="0">
                <a:latin typeface="宋体" panose="02010600030101010101" pitchFamily="2" charset="-122"/>
                <a:ea typeface="宋体" panose="02010600030101010101" pitchFamily="2" charset="-122"/>
                <a:sym typeface="+mn-ea"/>
              </a:rPr>
              <a:t>除了显示</a:t>
            </a:r>
            <a:r>
              <a:rPr lang="en-US" altLang="zh-CN" sz="2200" dirty="0">
                <a:latin typeface="宋体" panose="02010600030101010101" pitchFamily="2" charset="-122"/>
                <a:ea typeface="宋体" panose="02010600030101010101" pitchFamily="2" charset="-122"/>
                <a:sym typeface="+mn-ea"/>
              </a:rPr>
              <a:t>test</a:t>
            </a:r>
            <a:r>
              <a:rPr lang="zh-CN" altLang="en-US" sz="2200" dirty="0">
                <a:latin typeface="宋体" panose="02010600030101010101" pitchFamily="2" charset="-122"/>
                <a:ea typeface="宋体" panose="02010600030101010101" pitchFamily="2" charset="-122"/>
                <a:sym typeface="+mn-ea"/>
              </a:rPr>
              <a:t>的全部</a:t>
            </a:r>
            <a:r>
              <a:rPr lang="en-US" altLang="zh-CN" sz="2200" dirty="0">
                <a:latin typeface="宋体" panose="02010600030101010101" pitchFamily="2" charset="-122"/>
                <a:ea typeface="宋体" panose="02010600030101010101" pitchFamily="2" charset="-122"/>
                <a:sym typeface="+mn-ea"/>
              </a:rPr>
              <a:t>Header</a:t>
            </a:r>
            <a:r>
              <a:rPr lang="zh-CN" altLang="en-US" sz="2200" dirty="0">
                <a:latin typeface="宋体" panose="02010600030101010101" pitchFamily="2" charset="-122"/>
                <a:ea typeface="宋体" panose="02010600030101010101" pitchFamily="2" charset="-122"/>
                <a:sym typeface="+mn-ea"/>
              </a:rPr>
              <a:t>信息，还显示他们对应的十六进制文件代码</a:t>
            </a:r>
            <a:endParaRPr lang="en-US" altLang="zh-CN" sz="2200" dirty="0" smtClean="0">
              <a:latin typeface="宋体" panose="02010600030101010101" pitchFamily="2" charset="-122"/>
              <a:ea typeface="宋体" panose="02010600030101010101" pitchFamily="2" charset="-122"/>
            </a:endParaRPr>
          </a:p>
          <a:p>
            <a:pPr algn="l"/>
            <a:endParaRPr lang="zh-CN" altLang="en-US" sz="2200" dirty="0">
              <a:latin typeface="宋体" panose="02010600030101010101" pitchFamily="2" charset="-122"/>
              <a:ea typeface="宋体" panose="02010600030101010101" pitchFamily="2" charset="-122"/>
            </a:endParaRPr>
          </a:p>
        </p:txBody>
      </p:sp>
      <p:sp>
        <p:nvSpPr>
          <p:cNvPr id="3" name="TextBox 2"/>
          <p:cNvSpPr txBox="1"/>
          <p:nvPr/>
        </p:nvSpPr>
        <p:spPr>
          <a:xfrm>
            <a:off x="685800" y="304800"/>
            <a:ext cx="5203190" cy="564515"/>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反汇编命令参数表</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44393" y="557213"/>
            <a:ext cx="8382000" cy="1092200"/>
          </a:xfrm>
        </p:spPr>
        <p:txBody>
          <a:bodyPr/>
          <a:lstStyle/>
          <a:p>
            <a:pPr eaLnBrk="1" hangingPunct="1"/>
            <a:r>
              <a:rPr lang="en-US" altLang="zh-CN" sz="4000" dirty="0">
                <a:solidFill>
                  <a:srgbClr val="000099"/>
                </a:solidFill>
                <a:latin typeface="Segoe Light"/>
                <a:cs typeface="Arial" panose="020B0604020202020204" pitchFamily="34" charset="0"/>
              </a:rPr>
              <a:t>Linux</a:t>
            </a:r>
            <a:r>
              <a:rPr lang="zh-CN" altLang="en-US" sz="4000" dirty="0">
                <a:solidFill>
                  <a:srgbClr val="000099"/>
                </a:solidFill>
                <a:latin typeface="Segoe Light"/>
                <a:cs typeface="Arial" panose="020B0604020202020204" pitchFamily="34" charset="0"/>
              </a:rPr>
              <a:t>发行</a:t>
            </a:r>
            <a:r>
              <a:rPr lang="zh-CN" altLang="en-US" sz="4000" dirty="0" smtClean="0">
                <a:solidFill>
                  <a:srgbClr val="000099"/>
                </a:solidFill>
                <a:latin typeface="Segoe Light"/>
                <a:cs typeface="Arial" panose="020B0604020202020204" pitchFamily="34" charset="0"/>
              </a:rPr>
              <a:t>版举例</a:t>
            </a:r>
            <a:endParaRPr kumimoji="0" lang="zh-CN" altLang="en-US" b="1" dirty="0" smtClean="0"/>
          </a:p>
        </p:txBody>
      </p:sp>
      <p:cxnSp>
        <p:nvCxnSpPr>
          <p:cNvPr id="7" name="直接连接符 6"/>
          <p:cNvCxnSpPr/>
          <p:nvPr/>
        </p:nvCxnSpPr>
        <p:spPr>
          <a:xfrm>
            <a:off x="571500" y="1714500"/>
            <a:ext cx="7929563"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90800"/>
            <a:ext cx="5943600"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
          <p:cNvSpPr txBox="1">
            <a:spLocks noChangeArrowheads="1"/>
          </p:cNvSpPr>
          <p:nvPr/>
        </p:nvSpPr>
        <p:spPr bwMode="auto">
          <a:xfrm>
            <a:off x="509588" y="2027238"/>
            <a:ext cx="8229600" cy="563562"/>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8100" tIns="38100" rIns="38100" bIns="38100" numCol="1" anchor="ctr" anchorCtr="0" compatLnSpc="1"/>
          <a:lst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a:lstStyle>
          <a:p>
            <a:r>
              <a:rPr lang="en-US" altLang="zh-CN" sz="3200" kern="0" smtClean="0">
                <a:solidFill>
                  <a:srgbClr val="000099"/>
                </a:solidFill>
                <a:latin typeface="Segoe Light"/>
                <a:cs typeface="Arial" panose="020B0604020202020204" pitchFamily="34" charset="0"/>
              </a:rPr>
              <a:t>Ubuntu</a:t>
            </a:r>
            <a:endParaRPr lang="zh-CN" altLang="en-US" sz="3200" kern="0" dirty="0">
              <a:solidFill>
                <a:srgbClr val="000099"/>
              </a:solidFill>
              <a:latin typeface="Segoe Light"/>
              <a:cs typeface="Arial" panose="020B0604020202020204" pitchFamily="34" charset="0"/>
            </a:endParaRPr>
          </a:p>
        </p:txBody>
      </p:sp>
    </p:spTree>
    <p:custDataLst>
      <p:tags r:id="rId1"/>
    </p:custData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0368" y="299774"/>
            <a:ext cx="4147661" cy="565976"/>
          </a:xfrm>
          <a:prstGeom prst="rect">
            <a:avLst/>
          </a:prstGeom>
          <a:noFill/>
        </p:spPr>
        <p:txBody>
          <a:bodyPr wrap="square" lIns="72823" tIns="36411" rIns="72823" bIns="36411" rtlCol="0">
            <a:spAutoFit/>
          </a:bodyPr>
          <a:lstStyle/>
          <a:p>
            <a:r>
              <a:rPr lang="en-US" altLang="zh-CN" sz="3200" dirty="0" err="1">
                <a:latin typeface="+mj-ea"/>
                <a:ea typeface="+mj-ea"/>
              </a:rPr>
              <a:t>objdump</a:t>
            </a:r>
            <a:r>
              <a:rPr lang="zh-CN" altLang="en-US" sz="3200" dirty="0">
                <a:latin typeface="+mj-ea"/>
                <a:ea typeface="+mj-ea"/>
              </a:rPr>
              <a:t>应用举例</a:t>
            </a:r>
            <a:endParaRPr lang="en-US" altLang="zh-CN" sz="3200" dirty="0">
              <a:latin typeface="+mj-ea"/>
              <a:ea typeface="+mj-ea"/>
            </a:endParaRPr>
          </a:p>
        </p:txBody>
      </p:sp>
      <p:pic>
        <p:nvPicPr>
          <p:cNvPr id="4" name="图片 3"/>
          <p:cNvPicPr>
            <a:picLocks noChangeAspect="1"/>
          </p:cNvPicPr>
          <p:nvPr/>
        </p:nvPicPr>
        <p:blipFill>
          <a:blip r:embed="rId2"/>
          <a:stretch>
            <a:fillRect/>
          </a:stretch>
        </p:blipFill>
        <p:spPr>
          <a:xfrm>
            <a:off x="0" y="152400"/>
            <a:ext cx="6858000" cy="6610350"/>
          </a:xfrm>
          <a:prstGeom prst="rect">
            <a:avLst/>
          </a:prstGeom>
        </p:spPr>
      </p:pic>
      <p:pic>
        <p:nvPicPr>
          <p:cNvPr id="5" name="图片 4"/>
          <p:cNvPicPr>
            <a:picLocks noChangeAspect="1"/>
          </p:cNvPicPr>
          <p:nvPr/>
        </p:nvPicPr>
        <p:blipFill>
          <a:blip r:embed="rId3"/>
          <a:stretch>
            <a:fillRect/>
          </a:stretch>
        </p:blipFill>
        <p:spPr>
          <a:xfrm>
            <a:off x="4648200" y="582762"/>
            <a:ext cx="5267325" cy="5962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8200" y="838200"/>
            <a:ext cx="6934200" cy="4267200"/>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40" y="381000"/>
            <a:ext cx="9296400" cy="6086475"/>
          </a:xfrm>
          <a:prstGeom prst="rect">
            <a:avLst/>
          </a:prstGeom>
        </p:spPr>
      </p:pic>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52400"/>
            <a:ext cx="9248775" cy="7705725"/>
          </a:xfrm>
          <a:prstGeom prst="rect">
            <a:avLst/>
          </a:prstGeom>
        </p:spPr>
      </p:pic>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original_metal_w(s)"/>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19855" y="2667000"/>
            <a:ext cx="136842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0" name="Rectangle 3"/>
          <p:cNvSpPr txBox="1">
            <a:spLocks noChangeArrowheads="1"/>
          </p:cNvSpPr>
          <p:nvPr/>
        </p:nvSpPr>
        <p:spPr bwMode="auto">
          <a:xfrm>
            <a:off x="1403350" y="90805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bg2"/>
              </a:buClr>
              <a:buSzPct val="75000"/>
            </a:pPr>
            <a:endParaRPr lang="en-US" altLang="zh-CN" sz="2800" b="1" dirty="0">
              <a:solidFill>
                <a:srgbClr val="0072C1"/>
              </a:solidFill>
              <a:latin typeface="黑体" panose="02010609060101010101" pitchFamily="49" charset="-122"/>
              <a:ea typeface="黑体" panose="02010609060101010101" pitchFamily="49" charset="-122"/>
            </a:endParaRPr>
          </a:p>
          <a:p>
            <a:pPr algn="ctr" eaLnBrk="1" hangingPunct="1">
              <a:spcBef>
                <a:spcPct val="20000"/>
              </a:spcBef>
              <a:buClr>
                <a:schemeClr val="bg2"/>
              </a:buClr>
              <a:buSzPct val="75000"/>
            </a:pPr>
            <a:endParaRPr lang="en-US" altLang="zh-CN" sz="2800" b="1" dirty="0">
              <a:solidFill>
                <a:srgbClr val="0070C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2"/>
</p:tagLst>
</file>

<file path=ppt/tags/tag10.xml><?xml version="1.0" encoding="utf-8"?>
<p:tagLst xmlns:a="http://schemas.openxmlformats.org/drawingml/2006/main" xmlns:r="http://schemas.openxmlformats.org/officeDocument/2006/relationships" xmlns:p="http://schemas.openxmlformats.org/presentationml/2006/main">
  <p:tag name="TIMING" val="|46.2"/>
</p:tagLst>
</file>

<file path=ppt/tags/tag11.xml><?xml version="1.0" encoding="utf-8"?>
<p:tagLst xmlns:a="http://schemas.openxmlformats.org/drawingml/2006/main" xmlns:r="http://schemas.openxmlformats.org/officeDocument/2006/relationships" xmlns:p="http://schemas.openxmlformats.org/presentationml/2006/main">
  <p:tag name="TIMING" val="|46.2"/>
</p:tagLst>
</file>

<file path=ppt/tags/tag12.xml><?xml version="1.0" encoding="utf-8"?>
<p:tagLst xmlns:a="http://schemas.openxmlformats.org/drawingml/2006/main" xmlns:r="http://schemas.openxmlformats.org/officeDocument/2006/relationships" xmlns:p="http://schemas.openxmlformats.org/presentationml/2006/main">
  <p:tag name="TIMING" val="|46.2"/>
</p:tagLst>
</file>

<file path=ppt/tags/tag13.xml><?xml version="1.0" encoding="utf-8"?>
<p:tagLst xmlns:a="http://schemas.openxmlformats.org/drawingml/2006/main" xmlns:r="http://schemas.openxmlformats.org/officeDocument/2006/relationships" xmlns:p="http://schemas.openxmlformats.org/presentationml/2006/main">
  <p:tag name="TIMING" val="|46.2"/>
</p:tagLst>
</file>

<file path=ppt/tags/tag14.xml><?xml version="1.0" encoding="utf-8"?>
<p:tagLst xmlns:a="http://schemas.openxmlformats.org/drawingml/2006/main" xmlns:r="http://schemas.openxmlformats.org/officeDocument/2006/relationships" xmlns:p="http://schemas.openxmlformats.org/presentationml/2006/main">
  <p:tag name="TIMING" val="|46.2"/>
</p:tagLst>
</file>

<file path=ppt/tags/tag15.xml><?xml version="1.0" encoding="utf-8"?>
<p:tagLst xmlns:a="http://schemas.openxmlformats.org/drawingml/2006/main" xmlns:r="http://schemas.openxmlformats.org/officeDocument/2006/relationships" xmlns:p="http://schemas.openxmlformats.org/presentationml/2006/main">
  <p:tag name="TIMING" val="|46.2"/>
</p:tagLst>
</file>

<file path=ppt/tags/tag16.xml><?xml version="1.0" encoding="utf-8"?>
<p:tagLst xmlns:a="http://schemas.openxmlformats.org/drawingml/2006/main" xmlns:r="http://schemas.openxmlformats.org/officeDocument/2006/relationships" xmlns:p="http://schemas.openxmlformats.org/presentationml/2006/main">
  <p:tag name="TIMING" val="|46.2"/>
</p:tagLst>
</file>

<file path=ppt/tags/tag2.xml><?xml version="1.0" encoding="utf-8"?>
<p:tagLst xmlns:a="http://schemas.openxmlformats.org/drawingml/2006/main" xmlns:r="http://schemas.openxmlformats.org/officeDocument/2006/relationships" xmlns:p="http://schemas.openxmlformats.org/presentationml/2006/main">
  <p:tag name="TIMING" val="|46.2"/>
</p:tagLst>
</file>

<file path=ppt/tags/tag3.xml><?xml version="1.0" encoding="utf-8"?>
<p:tagLst xmlns:a="http://schemas.openxmlformats.org/drawingml/2006/main" xmlns:r="http://schemas.openxmlformats.org/officeDocument/2006/relationships" xmlns:p="http://schemas.openxmlformats.org/presentationml/2006/main">
  <p:tag name="TIMING" val="|46.2"/>
</p:tagLst>
</file>

<file path=ppt/tags/tag4.xml><?xml version="1.0" encoding="utf-8"?>
<p:tagLst xmlns:a="http://schemas.openxmlformats.org/drawingml/2006/main" xmlns:r="http://schemas.openxmlformats.org/officeDocument/2006/relationships" xmlns:p="http://schemas.openxmlformats.org/presentationml/2006/main">
  <p:tag name="TIMING" val="|46.2"/>
</p:tagLst>
</file>

<file path=ppt/tags/tag5.xml><?xml version="1.0" encoding="utf-8"?>
<p:tagLst xmlns:a="http://schemas.openxmlformats.org/drawingml/2006/main" xmlns:r="http://schemas.openxmlformats.org/officeDocument/2006/relationships" xmlns:p="http://schemas.openxmlformats.org/presentationml/2006/main">
  <p:tag name="TIMING" val="|46.2"/>
</p:tagLst>
</file>

<file path=ppt/tags/tag6.xml><?xml version="1.0" encoding="utf-8"?>
<p:tagLst xmlns:a="http://schemas.openxmlformats.org/drawingml/2006/main" xmlns:r="http://schemas.openxmlformats.org/officeDocument/2006/relationships" xmlns:p="http://schemas.openxmlformats.org/presentationml/2006/main">
  <p:tag name="TIMING" val="|46.2"/>
</p:tagLst>
</file>

<file path=ppt/tags/tag7.xml><?xml version="1.0" encoding="utf-8"?>
<p:tagLst xmlns:a="http://schemas.openxmlformats.org/drawingml/2006/main" xmlns:r="http://schemas.openxmlformats.org/officeDocument/2006/relationships" xmlns:p="http://schemas.openxmlformats.org/presentationml/2006/main">
  <p:tag name="TIMING" val="|46.2"/>
</p:tagLst>
</file>

<file path=ppt/tags/tag8.xml><?xml version="1.0" encoding="utf-8"?>
<p:tagLst xmlns:a="http://schemas.openxmlformats.org/drawingml/2006/main" xmlns:r="http://schemas.openxmlformats.org/officeDocument/2006/relationships" xmlns:p="http://schemas.openxmlformats.org/presentationml/2006/main">
  <p:tag name="TIMING" val="|46.2"/>
</p:tagLst>
</file>

<file path=ppt/tags/tag9.xml><?xml version="1.0" encoding="utf-8"?>
<p:tagLst xmlns:a="http://schemas.openxmlformats.org/drawingml/2006/main" xmlns:r="http://schemas.openxmlformats.org/officeDocument/2006/relationships" xmlns:p="http://schemas.openxmlformats.org/presentationml/2006/main">
  <p:tag name="TIMING" val="|46.2"/>
</p:tagLst>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4852</Words>
  <Application>Microsoft Office PowerPoint</Application>
  <PresentationFormat>全屏显示(4:3)</PresentationFormat>
  <Paragraphs>600</Paragraphs>
  <Slides>94</Slides>
  <Notes>1</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94</vt:i4>
      </vt:variant>
    </vt:vector>
  </HeadingPairs>
  <TitlesOfParts>
    <vt:vector size="98" baseType="lpstr">
      <vt:lpstr>Title Slide</vt:lpstr>
      <vt:lpstr>Title and Content</vt:lpstr>
      <vt:lpstr>Bitmap Image</vt:lpstr>
      <vt:lpstr>Visio</vt:lpstr>
      <vt:lpstr>PowerPoint 演示文稿</vt:lpstr>
      <vt:lpstr>Outline</vt:lpstr>
      <vt:lpstr>操作系统概念</vt:lpstr>
      <vt:lpstr>Linux历史-追溯到UNIX</vt:lpstr>
      <vt:lpstr>Linux历史-追溯到UNIX</vt:lpstr>
      <vt:lpstr>PowerPoint 演示文稿</vt:lpstr>
      <vt:lpstr>Linux历史</vt:lpstr>
      <vt:lpstr>Linux现状</vt:lpstr>
      <vt:lpstr>Linux发行版举例</vt:lpstr>
      <vt:lpstr>Linux发行版举例</vt:lpstr>
      <vt:lpstr>远程登陆服务器：</vt:lpstr>
      <vt:lpstr>输入IP地址（10.120.11.12）和用户名（学号）后，点击“OK”，客户端与主机链接成功后就会弹出输入密码的对话框</vt:lpstr>
      <vt:lpstr>4、输入密码，回车，如果用户名和密码输入正确的话，就会进入主界面（密码为bupt+学号，如bupt2015211422） 注意：输入密码时不回显（就和没有按下一样）</vt:lpstr>
      <vt:lpstr>成 功 登 陆</vt:lpstr>
      <vt:lpstr>Outline</vt:lpstr>
      <vt:lpstr>Shell</vt:lpstr>
      <vt:lpstr>Shell</vt:lpstr>
      <vt:lpstr>Shell简介</vt:lpstr>
      <vt:lpstr>Shell命令</vt:lpstr>
      <vt:lpstr>Shell</vt:lpstr>
      <vt:lpstr>Shell</vt:lpstr>
      <vt:lpstr>Shell常用命令</vt:lpstr>
      <vt:lpstr>Linux文件系统</vt:lpstr>
      <vt:lpstr>Linux文件系统</vt:lpstr>
      <vt:lpstr>Linux文件系统</vt:lpstr>
      <vt:lpstr>Linux文件系统</vt:lpstr>
      <vt:lpstr>常用目录操作命令：</vt:lpstr>
      <vt:lpstr>pwd命令</vt:lpstr>
      <vt:lpstr>pwd命令（续）</vt:lpstr>
      <vt:lpstr>cd命令</vt:lpstr>
      <vt:lpstr>示例：cd命令的使用。</vt:lpstr>
      <vt:lpstr>ls命令</vt:lpstr>
      <vt:lpstr>ls命令（续）</vt:lpstr>
      <vt:lpstr>示例：ls命令的使用。</vt:lpstr>
      <vt:lpstr>示例：ls命令的使用。（续）</vt:lpstr>
      <vt:lpstr>示例：ls命令的使用。（续）</vt:lpstr>
      <vt:lpstr>dir命令</vt:lpstr>
      <vt:lpstr>mkdir命令</vt:lpstr>
      <vt:lpstr>rmdir命令</vt:lpstr>
      <vt:lpstr>（2）文件操作命令</vt:lpstr>
      <vt:lpstr>常用文件操作命令：</vt:lpstr>
      <vt:lpstr>cat 命令</vt:lpstr>
      <vt:lpstr>cat使用示例</vt:lpstr>
      <vt:lpstr>more命令</vt:lpstr>
      <vt:lpstr>less命令</vt:lpstr>
      <vt:lpstr>head、tail命令</vt:lpstr>
      <vt:lpstr>cp命令</vt:lpstr>
      <vt:lpstr>mv命令</vt:lpstr>
      <vt:lpstr>rm命令</vt:lpstr>
      <vt:lpstr>find命令</vt:lpstr>
      <vt:lpstr>touch命令</vt:lpstr>
      <vt:lpstr>ln命令</vt:lpstr>
      <vt:lpstr>shell命令基础</vt:lpstr>
      <vt:lpstr>shell命令基础</vt:lpstr>
      <vt:lpstr>shell命令基础</vt:lpstr>
      <vt:lpstr>Outline</vt:lpstr>
      <vt:lpstr>Vi编辑器的简介</vt:lpstr>
      <vt:lpstr>Vi的启动</vt:lpstr>
      <vt:lpstr>Vi编辑器的退出</vt:lpstr>
      <vt:lpstr>Vi的工作模式 </vt:lpstr>
      <vt:lpstr>Vi编辑器中的常用命令 </vt:lpstr>
      <vt:lpstr>PowerPoint 演示文稿</vt:lpstr>
      <vt:lpstr>PowerPoint 演示文稿</vt:lpstr>
      <vt:lpstr>PowerPoint 演示文稿</vt:lpstr>
      <vt:lpstr>PowerPoint 演示文稿</vt:lpstr>
      <vt:lpstr>PowerPoint 演示文稿</vt:lpstr>
      <vt:lpstr>文件相关命令</vt:lpstr>
      <vt:lpstr>PowerPoint 演示文稿</vt:lpstr>
      <vt:lpstr>简介</vt:lpstr>
      <vt:lpstr>简介</vt:lpstr>
      <vt:lpstr>文件类型</vt:lpstr>
      <vt:lpstr>起步（演示）</vt:lpstr>
      <vt:lpstr>基本用法</vt:lpstr>
      <vt:lpstr>编译选项</vt:lpstr>
      <vt:lpstr>编译选项(optimize.c)</vt:lpstr>
      <vt:lpstr>编译选项</vt:lpstr>
      <vt:lpstr>PowerPoint 演示文稿</vt:lpstr>
      <vt:lpstr>GDB的概述</vt:lpstr>
      <vt:lpstr>GDB的常用命令   </vt:lpstr>
      <vt:lpstr>GDB的常用命令   </vt:lpstr>
      <vt:lpstr>GDB的常用命令   </vt:lpstr>
      <vt:lpstr>GDB的常用命令   </vt:lpstr>
      <vt:lpstr>调试例子(文件名aa.c)</vt:lpstr>
      <vt:lpstr>调试操作举例</vt:lpstr>
      <vt:lpstr>调试操作举例</vt:lpstr>
      <vt:lpstr>PowerPoint 演示文稿</vt:lpstr>
      <vt:lpstr>Outline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lin</cp:lastModifiedBy>
  <cp:revision>266</cp:revision>
  <cp:lastPrinted>2011-08-30T03:47:00Z</cp:lastPrinted>
  <dcterms:created xsi:type="dcterms:W3CDTF">2012-08-28T17:04:00Z</dcterms:created>
  <dcterms:modified xsi:type="dcterms:W3CDTF">2022-10-06T17:39:08Z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2DB2F6A9332C4B1C968DF35992C6F8FF</vt:lpwstr>
  </property>
  <property fmtid="{D5CDD505-2E9C-101B-9397-08002B2CF9AE}" pid="3" name="KSOProductBuildVer">
    <vt:lpwstr>2052-11.1.0.10723</vt:lpwstr>
  </property>
</Properties>
</file>